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256" r:id="rId2"/>
    <p:sldId id="3292" r:id="rId3"/>
    <p:sldId id="3291" r:id="rId4"/>
    <p:sldId id="3308" r:id="rId5"/>
    <p:sldId id="3293" r:id="rId6"/>
    <p:sldId id="3255" r:id="rId7"/>
    <p:sldId id="3299" r:id="rId8"/>
    <p:sldId id="3300" r:id="rId9"/>
    <p:sldId id="3304" r:id="rId10"/>
    <p:sldId id="3307" r:id="rId11"/>
    <p:sldId id="3295" r:id="rId12"/>
    <p:sldId id="3296" r:id="rId13"/>
    <p:sldId id="3305" r:id="rId14"/>
    <p:sldId id="3306" r:id="rId15"/>
    <p:sldId id="3302" r:id="rId16"/>
    <p:sldId id="3301" r:id="rId17"/>
    <p:sldId id="3266" r:id="rId18"/>
    <p:sldId id="3297" r:id="rId19"/>
    <p:sldId id="3276" r:id="rId20"/>
    <p:sldId id="3298" r:id="rId21"/>
    <p:sldId id="3258" r:id="rId22"/>
  </p:sldIdLst>
  <p:sldSz cx="12192000" cy="6858000"/>
  <p:notesSz cx="6858000" cy="9144000"/>
  <p:embeddedFontLst>
    <p:embeddedFont>
      <p:font typeface="나눔고딕" pitchFamily="2" charset="-127"/>
      <p:regular r:id="rId24"/>
      <p:bold r:id="rId25"/>
    </p:embeddedFont>
    <p:embeddedFont>
      <p:font typeface="Calibri" panose="020F0502020204030204" pitchFamily="34" charset="0"/>
      <p:regular r:id="rId26"/>
      <p:bold r:id="rId26"/>
      <p:italic r:id="rId26"/>
      <p:boldItalic r:id="rId26"/>
    </p:embeddedFont>
    <p:embeddedFont>
      <p:font typeface="Malgun Gothic" panose="020B0503020000020004" pitchFamily="34" charset="-127"/>
      <p:regular r:id="rId26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3CC4"/>
    <a:srgbClr val="FFFFFF"/>
    <a:srgbClr val="5FC08B"/>
    <a:srgbClr val="5099F8"/>
    <a:srgbClr val="67519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어두운 스타일 1 - 강조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어두운 스타일 1 - 강조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460" autoAdjust="0"/>
    <p:restoredTop sz="89607"/>
  </p:normalViewPr>
  <p:slideViewPr>
    <p:cSldViewPr snapToGrid="0">
      <p:cViewPr varScale="1">
        <p:scale>
          <a:sx n="91" d="100"/>
          <a:sy n="91" d="100"/>
        </p:scale>
        <p:origin x="200" y="504"/>
      </p:cViewPr>
      <p:guideLst/>
    </p:cSldViewPr>
  </p:slideViewPr>
  <p:notesTextViewPr>
    <p:cViewPr>
      <p:scale>
        <a:sx n="145" d="100"/>
        <a:sy n="14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NUL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89D9FB-909C-7D49-80CE-D5CDD84696D6}" type="doc">
      <dgm:prSet loTypeId="urn:microsoft.com/office/officeart/2005/8/layout/process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DADA977-916F-7A41-B292-E163D4DE6C2A}">
      <dgm:prSet phldrT="[텍스트]" custT="1"/>
      <dgm:spPr/>
      <dgm:t>
        <a:bodyPr/>
        <a:lstStyle/>
        <a:p>
          <a:pPr latinLnBrk="1"/>
          <a:r>
            <a:rPr lang="ko-KR" altLang="en-US" sz="1400" dirty="0"/>
            <a:t>기획</a:t>
          </a:r>
        </a:p>
      </dgm:t>
    </dgm:pt>
    <dgm:pt modelId="{9B680C4F-8E4D-DF4E-B2CA-960A802B9581}" type="parTrans" cxnId="{1820BE33-D014-824D-A6E4-2CFE929F406E}">
      <dgm:prSet/>
      <dgm:spPr/>
      <dgm:t>
        <a:bodyPr/>
        <a:lstStyle/>
        <a:p>
          <a:pPr latinLnBrk="1"/>
          <a:endParaRPr lang="ko-KR" altLang="en-US" sz="1100"/>
        </a:p>
      </dgm:t>
    </dgm:pt>
    <dgm:pt modelId="{9D195590-7050-854A-9C37-418F1B6D839E}" type="sibTrans" cxnId="{1820BE33-D014-824D-A6E4-2CFE929F406E}">
      <dgm:prSet custT="1"/>
      <dgm:spPr/>
      <dgm:t>
        <a:bodyPr/>
        <a:lstStyle/>
        <a:p>
          <a:pPr latinLnBrk="1"/>
          <a:endParaRPr lang="ko-KR" altLang="en-US" sz="1000"/>
        </a:p>
      </dgm:t>
    </dgm:pt>
    <dgm:pt modelId="{EAC344EB-E680-A041-A430-CD30E6454DE6}">
      <dgm:prSet phldrT="[텍스트]" custT="1"/>
      <dgm:spPr/>
      <dgm:t>
        <a:bodyPr/>
        <a:lstStyle/>
        <a:p>
          <a:pPr latinLnBrk="1"/>
          <a:r>
            <a:rPr lang="ko-KR" altLang="en-US" sz="1400" dirty="0"/>
            <a:t>페르소나 분석</a:t>
          </a:r>
        </a:p>
      </dgm:t>
    </dgm:pt>
    <dgm:pt modelId="{61E12868-7D75-6247-A8B3-078B934BF5F2}" type="parTrans" cxnId="{E73CCE12-0017-C048-84D6-A605BDEA00E1}">
      <dgm:prSet/>
      <dgm:spPr/>
      <dgm:t>
        <a:bodyPr/>
        <a:lstStyle/>
        <a:p>
          <a:pPr latinLnBrk="1"/>
          <a:endParaRPr lang="ko-KR" altLang="en-US" sz="1100"/>
        </a:p>
      </dgm:t>
    </dgm:pt>
    <dgm:pt modelId="{E370CA52-7061-1D4A-ACA8-A4403A0C41CC}" type="sibTrans" cxnId="{E73CCE12-0017-C048-84D6-A605BDEA00E1}">
      <dgm:prSet/>
      <dgm:spPr/>
      <dgm:t>
        <a:bodyPr/>
        <a:lstStyle/>
        <a:p>
          <a:pPr latinLnBrk="1"/>
          <a:endParaRPr lang="ko-KR" altLang="en-US" sz="1100"/>
        </a:p>
      </dgm:t>
    </dgm:pt>
    <dgm:pt modelId="{0052D68F-936B-7B4D-A3EE-ECD165C4EBBA}">
      <dgm:prSet phldrT="[텍스트]" custT="1"/>
      <dgm:spPr/>
      <dgm:t>
        <a:bodyPr/>
        <a:lstStyle/>
        <a:p>
          <a:pPr latinLnBrk="1"/>
          <a:r>
            <a:rPr lang="ko-KR" altLang="en-US" sz="1400" dirty="0"/>
            <a:t>설계</a:t>
          </a:r>
        </a:p>
      </dgm:t>
    </dgm:pt>
    <dgm:pt modelId="{1DA7DDD1-03BE-8F4B-A5CD-7C702D05B105}" type="parTrans" cxnId="{73096821-22F5-2944-8B69-F186F0B8F0A3}">
      <dgm:prSet/>
      <dgm:spPr/>
      <dgm:t>
        <a:bodyPr/>
        <a:lstStyle/>
        <a:p>
          <a:pPr latinLnBrk="1"/>
          <a:endParaRPr lang="ko-KR" altLang="en-US" sz="1100"/>
        </a:p>
      </dgm:t>
    </dgm:pt>
    <dgm:pt modelId="{271F4D43-3210-D14F-A3C4-AC2EE9E5F2BC}" type="sibTrans" cxnId="{73096821-22F5-2944-8B69-F186F0B8F0A3}">
      <dgm:prSet custT="1"/>
      <dgm:spPr/>
      <dgm:t>
        <a:bodyPr/>
        <a:lstStyle/>
        <a:p>
          <a:pPr latinLnBrk="1"/>
          <a:endParaRPr lang="ko-KR" altLang="en-US" sz="1000"/>
        </a:p>
      </dgm:t>
    </dgm:pt>
    <dgm:pt modelId="{BEB01302-185D-DF45-A9AE-A53FF843721D}">
      <dgm:prSet phldrT="[텍스트]" custT="1"/>
      <dgm:spPr/>
      <dgm:t>
        <a:bodyPr/>
        <a:lstStyle/>
        <a:p>
          <a:pPr latinLnBrk="1"/>
          <a:r>
            <a:rPr lang="ko-KR" altLang="en-US" sz="1400" dirty="0"/>
            <a:t>도메인 주도 설계</a:t>
          </a:r>
        </a:p>
      </dgm:t>
    </dgm:pt>
    <dgm:pt modelId="{4EDD01FA-BF0B-BB4F-92E8-B9089F5EE5F5}" type="parTrans" cxnId="{648F444E-556A-8942-9904-A00C0819D807}">
      <dgm:prSet/>
      <dgm:spPr/>
      <dgm:t>
        <a:bodyPr/>
        <a:lstStyle/>
        <a:p>
          <a:pPr latinLnBrk="1"/>
          <a:endParaRPr lang="ko-KR" altLang="en-US" sz="1100"/>
        </a:p>
      </dgm:t>
    </dgm:pt>
    <dgm:pt modelId="{ED3930FF-F88B-E64B-965E-ED88AF3B532E}" type="sibTrans" cxnId="{648F444E-556A-8942-9904-A00C0819D807}">
      <dgm:prSet/>
      <dgm:spPr/>
      <dgm:t>
        <a:bodyPr/>
        <a:lstStyle/>
        <a:p>
          <a:pPr latinLnBrk="1"/>
          <a:endParaRPr lang="ko-KR" altLang="en-US" sz="1100"/>
        </a:p>
      </dgm:t>
    </dgm:pt>
    <dgm:pt modelId="{2E46714B-1D81-ED4A-8BAC-96E64BDD5807}">
      <dgm:prSet phldrT="[텍스트]" custT="1"/>
      <dgm:spPr/>
      <dgm:t>
        <a:bodyPr/>
        <a:lstStyle/>
        <a:p>
          <a:pPr latinLnBrk="1"/>
          <a:r>
            <a:rPr lang="ko-KR" altLang="en-US" sz="1400" dirty="0"/>
            <a:t>구현</a:t>
          </a:r>
        </a:p>
      </dgm:t>
    </dgm:pt>
    <dgm:pt modelId="{FCD02929-743D-6046-994A-F82B14D0E92D}" type="parTrans" cxnId="{0164C576-1567-4E40-AF37-F94135916B64}">
      <dgm:prSet/>
      <dgm:spPr/>
      <dgm:t>
        <a:bodyPr/>
        <a:lstStyle/>
        <a:p>
          <a:pPr latinLnBrk="1"/>
          <a:endParaRPr lang="ko-KR" altLang="en-US" sz="1100"/>
        </a:p>
      </dgm:t>
    </dgm:pt>
    <dgm:pt modelId="{8D181CD5-C630-2249-B029-3146D0130B4B}" type="sibTrans" cxnId="{0164C576-1567-4E40-AF37-F94135916B64}">
      <dgm:prSet custT="1"/>
      <dgm:spPr/>
      <dgm:t>
        <a:bodyPr/>
        <a:lstStyle/>
        <a:p>
          <a:pPr latinLnBrk="1"/>
          <a:endParaRPr lang="ko-KR" altLang="en-US" sz="1000"/>
        </a:p>
      </dgm:t>
    </dgm:pt>
    <dgm:pt modelId="{9446FEAF-2A46-C244-8E90-D44EB7EB67F6}">
      <dgm:prSet phldrT="[텍스트]" custT="1"/>
      <dgm:spPr/>
      <dgm:t>
        <a:bodyPr/>
        <a:lstStyle/>
        <a:p>
          <a:pPr latinLnBrk="1"/>
          <a:r>
            <a:rPr lang="ko-KR" altLang="en-US" sz="1400" dirty="0" err="1"/>
            <a:t>스프링부트</a:t>
          </a:r>
          <a:endParaRPr lang="ko-KR" altLang="en-US" sz="1400" dirty="0"/>
        </a:p>
      </dgm:t>
    </dgm:pt>
    <dgm:pt modelId="{CF7782B2-9A9D-2B48-8674-214844D261AE}" type="parTrans" cxnId="{9354F6B0-6AEB-7141-BAC4-B9046C860C5B}">
      <dgm:prSet/>
      <dgm:spPr/>
      <dgm:t>
        <a:bodyPr/>
        <a:lstStyle/>
        <a:p>
          <a:pPr latinLnBrk="1"/>
          <a:endParaRPr lang="ko-KR" altLang="en-US" sz="1100"/>
        </a:p>
      </dgm:t>
    </dgm:pt>
    <dgm:pt modelId="{B115BD7D-2C63-D04F-B55E-909E0859874F}" type="sibTrans" cxnId="{9354F6B0-6AEB-7141-BAC4-B9046C860C5B}">
      <dgm:prSet/>
      <dgm:spPr/>
      <dgm:t>
        <a:bodyPr/>
        <a:lstStyle/>
        <a:p>
          <a:pPr latinLnBrk="1"/>
          <a:endParaRPr lang="ko-KR" altLang="en-US" sz="1100"/>
        </a:p>
      </dgm:t>
    </dgm:pt>
    <dgm:pt modelId="{6F2C6278-B881-C24A-A0A3-53A23EC6502B}">
      <dgm:prSet phldrT="[텍스트]" custT="1"/>
      <dgm:spPr/>
      <dgm:t>
        <a:bodyPr/>
        <a:lstStyle/>
        <a:p>
          <a:pPr latinLnBrk="1"/>
          <a:r>
            <a:rPr lang="ko-KR" altLang="en-US" sz="1400" dirty="0"/>
            <a:t>운영</a:t>
          </a:r>
        </a:p>
      </dgm:t>
    </dgm:pt>
    <dgm:pt modelId="{23AF0997-99A1-0E48-AD71-F830AD249A6E}" type="parTrans" cxnId="{DA05A6F1-4D46-474C-B5A0-B3BB58772D89}">
      <dgm:prSet/>
      <dgm:spPr/>
      <dgm:t>
        <a:bodyPr/>
        <a:lstStyle/>
        <a:p>
          <a:pPr latinLnBrk="1"/>
          <a:endParaRPr lang="ko-KR" altLang="en-US" sz="1100"/>
        </a:p>
      </dgm:t>
    </dgm:pt>
    <dgm:pt modelId="{16BD9C57-3042-DD41-8752-97BB03221ED3}" type="sibTrans" cxnId="{DA05A6F1-4D46-474C-B5A0-B3BB58772D89}">
      <dgm:prSet/>
      <dgm:spPr/>
      <dgm:t>
        <a:bodyPr/>
        <a:lstStyle/>
        <a:p>
          <a:pPr latinLnBrk="1"/>
          <a:endParaRPr lang="ko-KR" altLang="en-US" sz="1100"/>
        </a:p>
      </dgm:t>
    </dgm:pt>
    <dgm:pt modelId="{2DF9AA77-8A26-AE44-BA9E-E3E4CC51C3F2}">
      <dgm:prSet phldrT="[텍스트]" custT="1"/>
      <dgm:spPr/>
      <dgm:t>
        <a:bodyPr/>
        <a:lstStyle/>
        <a:p>
          <a:pPr latinLnBrk="1"/>
          <a:r>
            <a:rPr lang="ko-KR" altLang="en-US" sz="1400" dirty="0"/>
            <a:t>컨테이너 오케스트레이션</a:t>
          </a:r>
        </a:p>
      </dgm:t>
    </dgm:pt>
    <dgm:pt modelId="{7E7A856F-CB30-8A4B-9405-BA12427EF8D2}" type="parTrans" cxnId="{3273D6A4-36C9-3E44-8B84-30CEEC3D5A6A}">
      <dgm:prSet/>
      <dgm:spPr/>
      <dgm:t>
        <a:bodyPr/>
        <a:lstStyle/>
        <a:p>
          <a:pPr latinLnBrk="1"/>
          <a:endParaRPr lang="ko-KR" altLang="en-US" sz="1100"/>
        </a:p>
      </dgm:t>
    </dgm:pt>
    <dgm:pt modelId="{B1631F29-4199-D74D-A58B-61F8C735492B}" type="sibTrans" cxnId="{3273D6A4-36C9-3E44-8B84-30CEEC3D5A6A}">
      <dgm:prSet/>
      <dgm:spPr/>
      <dgm:t>
        <a:bodyPr/>
        <a:lstStyle/>
        <a:p>
          <a:pPr latinLnBrk="1"/>
          <a:endParaRPr lang="ko-KR" altLang="en-US" sz="1100"/>
        </a:p>
      </dgm:t>
    </dgm:pt>
    <dgm:pt modelId="{EDE3B14E-EBAA-744F-998B-5F8C08D26059}">
      <dgm:prSet phldrT="[텍스트]" custT="1"/>
      <dgm:spPr/>
      <dgm:t>
        <a:bodyPr/>
        <a:lstStyle/>
        <a:p>
          <a:pPr latinLnBrk="1"/>
          <a:r>
            <a:rPr lang="ko-KR" altLang="en-US" sz="1400" dirty="0"/>
            <a:t>고객 여정 분석</a:t>
          </a:r>
        </a:p>
      </dgm:t>
    </dgm:pt>
    <dgm:pt modelId="{5FD0FF55-A7B1-9D4D-ABA4-D176304A3CAA}" type="parTrans" cxnId="{FA117DBD-33FB-F04C-B31C-13138FEC64A0}">
      <dgm:prSet/>
      <dgm:spPr/>
      <dgm:t>
        <a:bodyPr/>
        <a:lstStyle/>
        <a:p>
          <a:pPr latinLnBrk="1"/>
          <a:endParaRPr lang="ko-KR" altLang="en-US" sz="1100"/>
        </a:p>
      </dgm:t>
    </dgm:pt>
    <dgm:pt modelId="{09850D1C-F12A-5944-A211-876A8000B870}" type="sibTrans" cxnId="{FA117DBD-33FB-F04C-B31C-13138FEC64A0}">
      <dgm:prSet/>
      <dgm:spPr/>
      <dgm:t>
        <a:bodyPr/>
        <a:lstStyle/>
        <a:p>
          <a:pPr latinLnBrk="1"/>
          <a:endParaRPr lang="ko-KR" altLang="en-US" sz="1100"/>
        </a:p>
      </dgm:t>
    </dgm:pt>
    <dgm:pt modelId="{A4438FE1-E138-7E4C-8758-173D51C79123}">
      <dgm:prSet phldrT="[텍스트]" custT="1"/>
      <dgm:spPr/>
      <dgm:t>
        <a:bodyPr/>
        <a:lstStyle/>
        <a:p>
          <a:pPr latinLnBrk="1"/>
          <a:r>
            <a:rPr lang="ko-KR" altLang="en-US" sz="1400" dirty="0"/>
            <a:t>기회 분석</a:t>
          </a:r>
        </a:p>
      </dgm:t>
    </dgm:pt>
    <dgm:pt modelId="{62AD5065-B3C9-8D4A-B8DC-19C4B1DF02FB}" type="parTrans" cxnId="{975D3745-32BC-C14D-AFA0-7DB8BB6EAD6F}">
      <dgm:prSet/>
      <dgm:spPr/>
      <dgm:t>
        <a:bodyPr/>
        <a:lstStyle/>
        <a:p>
          <a:pPr latinLnBrk="1"/>
          <a:endParaRPr lang="ko-KR" altLang="en-US" sz="1100"/>
        </a:p>
      </dgm:t>
    </dgm:pt>
    <dgm:pt modelId="{F68AD937-FDF9-024D-AB23-EF3D65BF2A7B}" type="sibTrans" cxnId="{975D3745-32BC-C14D-AFA0-7DB8BB6EAD6F}">
      <dgm:prSet/>
      <dgm:spPr/>
      <dgm:t>
        <a:bodyPr/>
        <a:lstStyle/>
        <a:p>
          <a:pPr latinLnBrk="1"/>
          <a:endParaRPr lang="ko-KR" altLang="en-US" sz="1100"/>
        </a:p>
      </dgm:t>
    </dgm:pt>
    <dgm:pt modelId="{1F9A22DF-8F44-C340-8A3C-FCD7281314E1}">
      <dgm:prSet phldrT="[텍스트]" custT="1"/>
      <dgm:spPr/>
      <dgm:t>
        <a:bodyPr/>
        <a:lstStyle/>
        <a:p>
          <a:pPr latinLnBrk="1"/>
          <a:r>
            <a:rPr lang="ko-KR" altLang="en-US" sz="1400" dirty="0"/>
            <a:t>비즈니스 모델 캔버스</a:t>
          </a:r>
        </a:p>
      </dgm:t>
    </dgm:pt>
    <dgm:pt modelId="{71A53890-2FB4-EC40-8BB4-4323A3F4D99B}" type="parTrans" cxnId="{1CA04142-071E-6248-B624-185E5D83E0C9}">
      <dgm:prSet/>
      <dgm:spPr/>
      <dgm:t>
        <a:bodyPr/>
        <a:lstStyle/>
        <a:p>
          <a:pPr latinLnBrk="1"/>
          <a:endParaRPr lang="ko-KR" altLang="en-US" sz="1100"/>
        </a:p>
      </dgm:t>
    </dgm:pt>
    <dgm:pt modelId="{FF4E034D-A4E8-DD44-BC77-0CED855596D9}" type="sibTrans" cxnId="{1CA04142-071E-6248-B624-185E5D83E0C9}">
      <dgm:prSet/>
      <dgm:spPr/>
      <dgm:t>
        <a:bodyPr/>
        <a:lstStyle/>
        <a:p>
          <a:pPr latinLnBrk="1"/>
          <a:endParaRPr lang="ko-KR" altLang="en-US" sz="1100"/>
        </a:p>
      </dgm:t>
    </dgm:pt>
    <dgm:pt modelId="{C3BE3B32-14AE-4E46-B92C-AAA5B5235B6C}">
      <dgm:prSet phldrT="[텍스트]" custT="1"/>
      <dgm:spPr/>
      <dgm:t>
        <a:bodyPr/>
        <a:lstStyle/>
        <a:p>
          <a:pPr latinLnBrk="1"/>
          <a:r>
            <a:rPr lang="ko-KR" altLang="en-US" sz="1400" dirty="0" err="1"/>
            <a:t>마이크로서비스</a:t>
          </a:r>
          <a:endParaRPr lang="ko-KR" altLang="en-US" sz="1400" dirty="0"/>
        </a:p>
      </dgm:t>
    </dgm:pt>
    <dgm:pt modelId="{5513EEFA-12D2-0245-ACC0-F4D0D3524149}" type="parTrans" cxnId="{1E71538E-A093-EE40-88A8-A4AAC33E75F7}">
      <dgm:prSet/>
      <dgm:spPr/>
      <dgm:t>
        <a:bodyPr/>
        <a:lstStyle/>
        <a:p>
          <a:pPr latinLnBrk="1"/>
          <a:endParaRPr lang="ko-KR" altLang="en-US" sz="1100"/>
        </a:p>
      </dgm:t>
    </dgm:pt>
    <dgm:pt modelId="{5DDB9CD9-6D78-194B-9D13-8F529A99258B}" type="sibTrans" cxnId="{1E71538E-A093-EE40-88A8-A4AAC33E75F7}">
      <dgm:prSet/>
      <dgm:spPr/>
      <dgm:t>
        <a:bodyPr/>
        <a:lstStyle/>
        <a:p>
          <a:pPr latinLnBrk="1"/>
          <a:endParaRPr lang="ko-KR" altLang="en-US" sz="1100"/>
        </a:p>
      </dgm:t>
    </dgm:pt>
    <dgm:pt modelId="{E857DAD6-5302-FD45-9D3D-2BE5929AB8E2}">
      <dgm:prSet phldrT="[텍스트]" custT="1"/>
      <dgm:spPr/>
      <dgm:t>
        <a:bodyPr/>
        <a:lstStyle/>
        <a:p>
          <a:pPr latinLnBrk="1"/>
          <a:r>
            <a:rPr lang="ko-KR" altLang="en-US" sz="1400" dirty="0"/>
            <a:t>이벤트 </a:t>
          </a:r>
          <a:r>
            <a:rPr lang="ko-KR" altLang="en-US" sz="1400" dirty="0" err="1"/>
            <a:t>드리븐</a:t>
          </a:r>
          <a:endParaRPr lang="ko-KR" altLang="en-US" sz="1400" dirty="0"/>
        </a:p>
      </dgm:t>
    </dgm:pt>
    <dgm:pt modelId="{42100F7C-1CA0-514E-9808-EFBB75666C8F}" type="parTrans" cxnId="{B5444D65-5F26-1949-A5AB-6AA95E61A691}">
      <dgm:prSet/>
      <dgm:spPr/>
      <dgm:t>
        <a:bodyPr/>
        <a:lstStyle/>
        <a:p>
          <a:pPr latinLnBrk="1"/>
          <a:endParaRPr lang="ko-KR" altLang="en-US" sz="1100"/>
        </a:p>
      </dgm:t>
    </dgm:pt>
    <dgm:pt modelId="{058882AA-0C8F-FA42-89EE-0ABB4CE516D4}" type="sibTrans" cxnId="{B5444D65-5F26-1949-A5AB-6AA95E61A691}">
      <dgm:prSet/>
      <dgm:spPr/>
      <dgm:t>
        <a:bodyPr/>
        <a:lstStyle/>
        <a:p>
          <a:pPr latinLnBrk="1"/>
          <a:endParaRPr lang="ko-KR" altLang="en-US" sz="1100"/>
        </a:p>
      </dgm:t>
    </dgm:pt>
    <dgm:pt modelId="{09AE6CBD-A6EF-3D41-808B-9F99F90D3291}">
      <dgm:prSet phldrT="[텍스트]" custT="1"/>
      <dgm:spPr/>
      <dgm:t>
        <a:bodyPr/>
        <a:lstStyle/>
        <a:p>
          <a:pPr latinLnBrk="1"/>
          <a:r>
            <a:rPr lang="ko-KR" altLang="en-US" sz="1400" dirty="0"/>
            <a:t>마이크로 </a:t>
          </a:r>
          <a:r>
            <a:rPr lang="ko-KR" altLang="en-US" sz="1400" dirty="0" err="1"/>
            <a:t>프론트엔드</a:t>
          </a:r>
          <a:endParaRPr lang="ko-KR" altLang="en-US" sz="1400" dirty="0"/>
        </a:p>
      </dgm:t>
    </dgm:pt>
    <dgm:pt modelId="{91CB062D-BBEA-5842-8510-A9B6BF36226D}" type="parTrans" cxnId="{43744AA7-8DDD-314D-94CF-D1E6B41F07DE}">
      <dgm:prSet/>
      <dgm:spPr/>
      <dgm:t>
        <a:bodyPr/>
        <a:lstStyle/>
        <a:p>
          <a:pPr latinLnBrk="1"/>
          <a:endParaRPr lang="ko-KR" altLang="en-US" sz="1100"/>
        </a:p>
      </dgm:t>
    </dgm:pt>
    <dgm:pt modelId="{27B58D48-E1AD-BC47-B307-FA37A5AE66F7}" type="sibTrans" cxnId="{43744AA7-8DDD-314D-94CF-D1E6B41F07DE}">
      <dgm:prSet/>
      <dgm:spPr/>
      <dgm:t>
        <a:bodyPr/>
        <a:lstStyle/>
        <a:p>
          <a:pPr latinLnBrk="1"/>
          <a:endParaRPr lang="ko-KR" altLang="en-US" sz="1100"/>
        </a:p>
      </dgm:t>
    </dgm:pt>
    <dgm:pt modelId="{AC44BCAA-3FA0-AA45-BAD4-CEB0E2E87E67}">
      <dgm:prSet phldrT="[텍스트]" custT="1"/>
      <dgm:spPr/>
      <dgm:t>
        <a:bodyPr/>
        <a:lstStyle/>
        <a:p>
          <a:pPr latinLnBrk="1"/>
          <a:r>
            <a:rPr lang="en-US" altLang="ko-KR" sz="1400" dirty="0"/>
            <a:t>RESTful API</a:t>
          </a:r>
          <a:endParaRPr lang="ko-KR" altLang="en-US" sz="1400" dirty="0"/>
        </a:p>
      </dgm:t>
    </dgm:pt>
    <dgm:pt modelId="{C0643E37-578F-0940-95D7-FFC9D820AE8E}" type="parTrans" cxnId="{E2D69BFE-A4E4-4D4E-8FA8-FDB51DCF5AA4}">
      <dgm:prSet/>
      <dgm:spPr/>
      <dgm:t>
        <a:bodyPr/>
        <a:lstStyle/>
        <a:p>
          <a:pPr latinLnBrk="1"/>
          <a:endParaRPr lang="ko-KR" altLang="en-US" sz="1100"/>
        </a:p>
      </dgm:t>
    </dgm:pt>
    <dgm:pt modelId="{3E11FEF1-23B4-ED4C-8A17-B4C1E76BBCCE}" type="sibTrans" cxnId="{E2D69BFE-A4E4-4D4E-8FA8-FDB51DCF5AA4}">
      <dgm:prSet/>
      <dgm:spPr/>
      <dgm:t>
        <a:bodyPr/>
        <a:lstStyle/>
        <a:p>
          <a:pPr latinLnBrk="1"/>
          <a:endParaRPr lang="ko-KR" altLang="en-US" sz="1100"/>
        </a:p>
      </dgm:t>
    </dgm:pt>
    <dgm:pt modelId="{62995698-EE68-FD49-BFE7-2F4CCB139DEC}">
      <dgm:prSet phldrT="[텍스트]" custT="1"/>
      <dgm:spPr/>
      <dgm:t>
        <a:bodyPr/>
        <a:lstStyle/>
        <a:p>
          <a:pPr latinLnBrk="1"/>
          <a:r>
            <a:rPr lang="ko-KR" altLang="en-US" sz="1400" dirty="0"/>
            <a:t>컨테이너 패키징</a:t>
          </a:r>
        </a:p>
      </dgm:t>
    </dgm:pt>
    <dgm:pt modelId="{DF33D0FA-B24C-B14E-9F29-7EA1FFB1AFBC}" type="parTrans" cxnId="{CD68893E-7234-584C-BF5E-BB1E840817AD}">
      <dgm:prSet/>
      <dgm:spPr/>
      <dgm:t>
        <a:bodyPr/>
        <a:lstStyle/>
        <a:p>
          <a:pPr latinLnBrk="1"/>
          <a:endParaRPr lang="ko-KR" altLang="en-US" sz="1100"/>
        </a:p>
      </dgm:t>
    </dgm:pt>
    <dgm:pt modelId="{30FE0899-626D-5046-BC89-CD027503BAD1}" type="sibTrans" cxnId="{CD68893E-7234-584C-BF5E-BB1E840817AD}">
      <dgm:prSet/>
      <dgm:spPr/>
      <dgm:t>
        <a:bodyPr/>
        <a:lstStyle/>
        <a:p>
          <a:pPr latinLnBrk="1"/>
          <a:endParaRPr lang="ko-KR" altLang="en-US" sz="1100"/>
        </a:p>
      </dgm:t>
    </dgm:pt>
    <dgm:pt modelId="{6CC8873E-469E-A04E-8961-8E081CAB93FB}">
      <dgm:prSet phldrT="[텍스트]" custT="1"/>
      <dgm:spPr/>
      <dgm:t>
        <a:bodyPr/>
        <a:lstStyle/>
        <a:p>
          <a:pPr latinLnBrk="1"/>
          <a:r>
            <a:rPr lang="ko-KR" altLang="en-US" sz="1400" dirty="0"/>
            <a:t>자동확장</a:t>
          </a:r>
        </a:p>
      </dgm:t>
    </dgm:pt>
    <dgm:pt modelId="{E83822D1-385D-E64B-94B7-FFC271FFC2F4}" type="parTrans" cxnId="{7EF2BF16-6A23-D54A-BC02-BEE5A88E002A}">
      <dgm:prSet/>
      <dgm:spPr/>
      <dgm:t>
        <a:bodyPr/>
        <a:lstStyle/>
        <a:p>
          <a:pPr latinLnBrk="1"/>
          <a:endParaRPr lang="ko-KR" altLang="en-US" sz="1100"/>
        </a:p>
      </dgm:t>
    </dgm:pt>
    <dgm:pt modelId="{740DF8C1-5A9E-494D-B1F2-625B27E775C9}" type="sibTrans" cxnId="{7EF2BF16-6A23-D54A-BC02-BEE5A88E002A}">
      <dgm:prSet/>
      <dgm:spPr/>
      <dgm:t>
        <a:bodyPr/>
        <a:lstStyle/>
        <a:p>
          <a:pPr latinLnBrk="1"/>
          <a:endParaRPr lang="ko-KR" altLang="en-US" sz="1100"/>
        </a:p>
      </dgm:t>
    </dgm:pt>
    <dgm:pt modelId="{BBF89046-0D56-FF49-92CB-2581B339EA89}">
      <dgm:prSet phldrT="[텍스트]" custT="1"/>
      <dgm:spPr/>
      <dgm:t>
        <a:bodyPr/>
        <a:lstStyle/>
        <a:p>
          <a:pPr latinLnBrk="1"/>
          <a:r>
            <a:rPr lang="ko-KR" altLang="en-US" sz="1400" dirty="0"/>
            <a:t>무정지 배포</a:t>
          </a:r>
        </a:p>
      </dgm:t>
    </dgm:pt>
    <dgm:pt modelId="{62AE292A-E0F6-5248-B14F-C8BDFE4E6274}" type="parTrans" cxnId="{5DA06381-5F50-8749-AE48-0343F01F0602}">
      <dgm:prSet/>
      <dgm:spPr/>
      <dgm:t>
        <a:bodyPr/>
        <a:lstStyle/>
        <a:p>
          <a:pPr latinLnBrk="1"/>
          <a:endParaRPr lang="ko-KR" altLang="en-US" sz="1100"/>
        </a:p>
      </dgm:t>
    </dgm:pt>
    <dgm:pt modelId="{18A3A385-E70B-E24C-B80C-DF20D2012F2B}" type="sibTrans" cxnId="{5DA06381-5F50-8749-AE48-0343F01F0602}">
      <dgm:prSet/>
      <dgm:spPr/>
      <dgm:t>
        <a:bodyPr/>
        <a:lstStyle/>
        <a:p>
          <a:pPr latinLnBrk="1"/>
          <a:endParaRPr lang="ko-KR" altLang="en-US" sz="1100"/>
        </a:p>
      </dgm:t>
    </dgm:pt>
    <dgm:pt modelId="{02FF9F6F-42BD-5E4C-87D0-88E493F32A34}" type="pres">
      <dgm:prSet presAssocID="{DB89D9FB-909C-7D49-80CE-D5CDD84696D6}" presName="linearFlow" presStyleCnt="0">
        <dgm:presLayoutVars>
          <dgm:dir/>
          <dgm:animLvl val="lvl"/>
          <dgm:resizeHandles val="exact"/>
        </dgm:presLayoutVars>
      </dgm:prSet>
      <dgm:spPr/>
    </dgm:pt>
    <dgm:pt modelId="{332AE6C2-0780-5E4F-ACB7-4A444B2B0EF1}" type="pres">
      <dgm:prSet presAssocID="{7DADA977-916F-7A41-B292-E163D4DE6C2A}" presName="composite" presStyleCnt="0"/>
      <dgm:spPr/>
    </dgm:pt>
    <dgm:pt modelId="{6E23866C-ABCA-F94D-8179-B2BA169AA741}" type="pres">
      <dgm:prSet presAssocID="{7DADA977-916F-7A41-B292-E163D4DE6C2A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E67EB22-3005-A146-8379-30936C4712CD}" type="pres">
      <dgm:prSet presAssocID="{7DADA977-916F-7A41-B292-E163D4DE6C2A}" presName="parSh" presStyleLbl="node1" presStyleIdx="0" presStyleCnt="4"/>
      <dgm:spPr/>
    </dgm:pt>
    <dgm:pt modelId="{F70D4BA0-406D-0543-A84C-ACA71DE10799}" type="pres">
      <dgm:prSet presAssocID="{7DADA977-916F-7A41-B292-E163D4DE6C2A}" presName="desTx" presStyleLbl="fgAcc1" presStyleIdx="0" presStyleCnt="4">
        <dgm:presLayoutVars>
          <dgm:bulletEnabled val="1"/>
        </dgm:presLayoutVars>
      </dgm:prSet>
      <dgm:spPr/>
    </dgm:pt>
    <dgm:pt modelId="{E4C911D7-6427-E34E-9F61-C659E792251D}" type="pres">
      <dgm:prSet presAssocID="{9D195590-7050-854A-9C37-418F1B6D839E}" presName="sibTrans" presStyleLbl="sibTrans2D1" presStyleIdx="0" presStyleCnt="3"/>
      <dgm:spPr/>
    </dgm:pt>
    <dgm:pt modelId="{48F108E9-2755-F14B-B4E8-EE33FEFF156D}" type="pres">
      <dgm:prSet presAssocID="{9D195590-7050-854A-9C37-418F1B6D839E}" presName="connTx" presStyleLbl="sibTrans2D1" presStyleIdx="0" presStyleCnt="3"/>
      <dgm:spPr/>
    </dgm:pt>
    <dgm:pt modelId="{BBEFF91B-4CC2-6740-ABDE-FFD64C795E4D}" type="pres">
      <dgm:prSet presAssocID="{0052D68F-936B-7B4D-A3EE-ECD165C4EBBA}" presName="composite" presStyleCnt="0"/>
      <dgm:spPr/>
    </dgm:pt>
    <dgm:pt modelId="{8CACDA76-C32D-3B4E-846E-0E879BD59691}" type="pres">
      <dgm:prSet presAssocID="{0052D68F-936B-7B4D-A3EE-ECD165C4EBBA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157A21E1-BBC3-2548-A58B-F63ED65F7365}" type="pres">
      <dgm:prSet presAssocID="{0052D68F-936B-7B4D-A3EE-ECD165C4EBBA}" presName="parSh" presStyleLbl="node1" presStyleIdx="1" presStyleCnt="4"/>
      <dgm:spPr/>
    </dgm:pt>
    <dgm:pt modelId="{E235E97E-E0AF-1E43-92DB-E7CE8BFF6FC0}" type="pres">
      <dgm:prSet presAssocID="{0052D68F-936B-7B4D-A3EE-ECD165C4EBBA}" presName="desTx" presStyleLbl="fgAcc1" presStyleIdx="1" presStyleCnt="4">
        <dgm:presLayoutVars>
          <dgm:bulletEnabled val="1"/>
        </dgm:presLayoutVars>
      </dgm:prSet>
      <dgm:spPr/>
    </dgm:pt>
    <dgm:pt modelId="{94937BC0-3508-B847-921F-B465047B7B79}" type="pres">
      <dgm:prSet presAssocID="{271F4D43-3210-D14F-A3C4-AC2EE9E5F2BC}" presName="sibTrans" presStyleLbl="sibTrans2D1" presStyleIdx="1" presStyleCnt="3"/>
      <dgm:spPr/>
    </dgm:pt>
    <dgm:pt modelId="{238A6BF8-3EE2-8B45-99C5-BCF5CBA8D99E}" type="pres">
      <dgm:prSet presAssocID="{271F4D43-3210-D14F-A3C4-AC2EE9E5F2BC}" presName="connTx" presStyleLbl="sibTrans2D1" presStyleIdx="1" presStyleCnt="3"/>
      <dgm:spPr/>
    </dgm:pt>
    <dgm:pt modelId="{66ACB320-06B8-1545-9FD4-C8AD42DD4C33}" type="pres">
      <dgm:prSet presAssocID="{2E46714B-1D81-ED4A-8BAC-96E64BDD5807}" presName="composite" presStyleCnt="0"/>
      <dgm:spPr/>
    </dgm:pt>
    <dgm:pt modelId="{0D7E489A-D1F5-7D46-8294-F0C24E890BDF}" type="pres">
      <dgm:prSet presAssocID="{2E46714B-1D81-ED4A-8BAC-96E64BDD5807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697EF69-D419-7947-A619-23725A7289AE}" type="pres">
      <dgm:prSet presAssocID="{2E46714B-1D81-ED4A-8BAC-96E64BDD5807}" presName="parSh" presStyleLbl="node1" presStyleIdx="2" presStyleCnt="4"/>
      <dgm:spPr/>
    </dgm:pt>
    <dgm:pt modelId="{4B6613BB-BBE2-754F-929E-345E4DEF4EDF}" type="pres">
      <dgm:prSet presAssocID="{2E46714B-1D81-ED4A-8BAC-96E64BDD5807}" presName="desTx" presStyleLbl="fgAcc1" presStyleIdx="2" presStyleCnt="4">
        <dgm:presLayoutVars>
          <dgm:bulletEnabled val="1"/>
        </dgm:presLayoutVars>
      </dgm:prSet>
      <dgm:spPr/>
    </dgm:pt>
    <dgm:pt modelId="{A4736657-6215-0E49-B4B1-6D9E6E7E5398}" type="pres">
      <dgm:prSet presAssocID="{8D181CD5-C630-2249-B029-3146D0130B4B}" presName="sibTrans" presStyleLbl="sibTrans2D1" presStyleIdx="2" presStyleCnt="3"/>
      <dgm:spPr/>
    </dgm:pt>
    <dgm:pt modelId="{229ADB63-62AA-904A-8DB3-DCB50380AC6B}" type="pres">
      <dgm:prSet presAssocID="{8D181CD5-C630-2249-B029-3146D0130B4B}" presName="connTx" presStyleLbl="sibTrans2D1" presStyleIdx="2" presStyleCnt="3"/>
      <dgm:spPr/>
    </dgm:pt>
    <dgm:pt modelId="{ED0AE7F8-D765-C148-A51A-4F6B6C007B00}" type="pres">
      <dgm:prSet presAssocID="{6F2C6278-B881-C24A-A0A3-53A23EC6502B}" presName="composite" presStyleCnt="0"/>
      <dgm:spPr/>
    </dgm:pt>
    <dgm:pt modelId="{D6B06CBA-941C-C740-A7EC-FA978CDC349A}" type="pres">
      <dgm:prSet presAssocID="{6F2C6278-B881-C24A-A0A3-53A23EC6502B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624EE36-F11A-4C41-99CB-85C5E58AF92F}" type="pres">
      <dgm:prSet presAssocID="{6F2C6278-B881-C24A-A0A3-53A23EC6502B}" presName="parSh" presStyleLbl="node1" presStyleIdx="3" presStyleCnt="4"/>
      <dgm:spPr/>
    </dgm:pt>
    <dgm:pt modelId="{B9633850-C9AF-5347-BD63-4018937C19BD}" type="pres">
      <dgm:prSet presAssocID="{6F2C6278-B881-C24A-A0A3-53A23EC6502B}" presName="desTx" presStyleLbl="fgAcc1" presStyleIdx="3" presStyleCnt="4">
        <dgm:presLayoutVars>
          <dgm:bulletEnabled val="1"/>
        </dgm:presLayoutVars>
      </dgm:prSet>
      <dgm:spPr/>
    </dgm:pt>
  </dgm:ptLst>
  <dgm:cxnLst>
    <dgm:cxn modelId="{13A2AB04-8252-A74E-8F24-9651464C1BFD}" type="presOf" srcId="{8D181CD5-C630-2249-B029-3146D0130B4B}" destId="{A4736657-6215-0E49-B4B1-6D9E6E7E5398}" srcOrd="0" destOrd="0" presId="urn:microsoft.com/office/officeart/2005/8/layout/process3"/>
    <dgm:cxn modelId="{1C96D608-A1A4-3B49-AF86-EC839A8FFCA2}" type="presOf" srcId="{7DADA977-916F-7A41-B292-E163D4DE6C2A}" destId="{6E23866C-ABCA-F94D-8179-B2BA169AA741}" srcOrd="0" destOrd="0" presId="urn:microsoft.com/office/officeart/2005/8/layout/process3"/>
    <dgm:cxn modelId="{E73CCE12-0017-C048-84D6-A605BDEA00E1}" srcId="{7DADA977-916F-7A41-B292-E163D4DE6C2A}" destId="{EAC344EB-E680-A041-A430-CD30E6454DE6}" srcOrd="0" destOrd="0" parTransId="{61E12868-7D75-6247-A8B3-078B934BF5F2}" sibTransId="{E370CA52-7061-1D4A-ACA8-A4403A0C41CC}"/>
    <dgm:cxn modelId="{45B1AB15-46A6-1841-92E4-0D8907F128AD}" type="presOf" srcId="{E857DAD6-5302-FD45-9D3D-2BE5929AB8E2}" destId="{E235E97E-E0AF-1E43-92DB-E7CE8BFF6FC0}" srcOrd="0" destOrd="2" presId="urn:microsoft.com/office/officeart/2005/8/layout/process3"/>
    <dgm:cxn modelId="{7EF2BF16-6A23-D54A-BC02-BEE5A88E002A}" srcId="{6F2C6278-B881-C24A-A0A3-53A23EC6502B}" destId="{6CC8873E-469E-A04E-8961-8E081CAB93FB}" srcOrd="1" destOrd="0" parTransId="{E83822D1-385D-E64B-94B7-FFC271FFC2F4}" sibTransId="{740DF8C1-5A9E-494D-B1F2-625B27E775C9}"/>
    <dgm:cxn modelId="{73096821-22F5-2944-8B69-F186F0B8F0A3}" srcId="{DB89D9FB-909C-7D49-80CE-D5CDD84696D6}" destId="{0052D68F-936B-7B4D-A3EE-ECD165C4EBBA}" srcOrd="1" destOrd="0" parTransId="{1DA7DDD1-03BE-8F4B-A5CD-7C702D05B105}" sibTransId="{271F4D43-3210-D14F-A3C4-AC2EE9E5F2BC}"/>
    <dgm:cxn modelId="{1820BE33-D014-824D-A6E4-2CFE929F406E}" srcId="{DB89D9FB-909C-7D49-80CE-D5CDD84696D6}" destId="{7DADA977-916F-7A41-B292-E163D4DE6C2A}" srcOrd="0" destOrd="0" parTransId="{9B680C4F-8E4D-DF4E-B2CA-960A802B9581}" sibTransId="{9D195590-7050-854A-9C37-418F1B6D839E}"/>
    <dgm:cxn modelId="{F4771B34-229A-654B-8B24-0EE142CC689D}" type="presOf" srcId="{BBF89046-0D56-FF49-92CB-2581B339EA89}" destId="{B9633850-C9AF-5347-BD63-4018937C19BD}" srcOrd="0" destOrd="2" presId="urn:microsoft.com/office/officeart/2005/8/layout/process3"/>
    <dgm:cxn modelId="{99D29439-A48D-694C-AAFC-3EBDD4ED6648}" type="presOf" srcId="{2E46714B-1D81-ED4A-8BAC-96E64BDD5807}" destId="{D697EF69-D419-7947-A619-23725A7289AE}" srcOrd="1" destOrd="0" presId="urn:microsoft.com/office/officeart/2005/8/layout/process3"/>
    <dgm:cxn modelId="{47A9193A-6536-3948-9D8D-5A6089E9C36E}" type="presOf" srcId="{9D195590-7050-854A-9C37-418F1B6D839E}" destId="{48F108E9-2755-F14B-B4E8-EE33FEFF156D}" srcOrd="1" destOrd="0" presId="urn:microsoft.com/office/officeart/2005/8/layout/process3"/>
    <dgm:cxn modelId="{CD68893E-7234-584C-BF5E-BB1E840817AD}" srcId="{2E46714B-1D81-ED4A-8BAC-96E64BDD5807}" destId="{62995698-EE68-FD49-BFE7-2F4CCB139DEC}" srcOrd="3" destOrd="0" parTransId="{DF33D0FA-B24C-B14E-9F29-7EA1FFB1AFBC}" sibTransId="{30FE0899-626D-5046-BC89-CD027503BAD1}"/>
    <dgm:cxn modelId="{1CA04142-071E-6248-B624-185E5D83E0C9}" srcId="{7DADA977-916F-7A41-B292-E163D4DE6C2A}" destId="{1F9A22DF-8F44-C340-8A3C-FCD7281314E1}" srcOrd="3" destOrd="0" parTransId="{71A53890-2FB4-EC40-8BB4-4323A3F4D99B}" sibTransId="{FF4E034D-A4E8-DD44-BC77-0CED855596D9}"/>
    <dgm:cxn modelId="{8F711644-8E35-1F4F-ADC2-ABDEA74EC6E6}" type="presOf" srcId="{A4438FE1-E138-7E4C-8758-173D51C79123}" destId="{F70D4BA0-406D-0543-A84C-ACA71DE10799}" srcOrd="0" destOrd="2" presId="urn:microsoft.com/office/officeart/2005/8/layout/process3"/>
    <dgm:cxn modelId="{975D3745-32BC-C14D-AFA0-7DB8BB6EAD6F}" srcId="{7DADA977-916F-7A41-B292-E163D4DE6C2A}" destId="{A4438FE1-E138-7E4C-8758-173D51C79123}" srcOrd="2" destOrd="0" parTransId="{62AD5065-B3C9-8D4A-B8DC-19C4B1DF02FB}" sibTransId="{F68AD937-FDF9-024D-AB23-EF3D65BF2A7B}"/>
    <dgm:cxn modelId="{648F444E-556A-8942-9904-A00C0819D807}" srcId="{0052D68F-936B-7B4D-A3EE-ECD165C4EBBA}" destId="{BEB01302-185D-DF45-A9AE-A53FF843721D}" srcOrd="0" destOrd="0" parTransId="{4EDD01FA-BF0B-BB4F-92E8-B9089F5EE5F5}" sibTransId="{ED3930FF-F88B-E64B-965E-ED88AF3B532E}"/>
    <dgm:cxn modelId="{C09BDD55-9B40-3746-9BF8-DEE63BE1723F}" type="presOf" srcId="{AC44BCAA-3FA0-AA45-BAD4-CEB0E2E87E67}" destId="{4B6613BB-BBE2-754F-929E-345E4DEF4EDF}" srcOrd="0" destOrd="2" presId="urn:microsoft.com/office/officeart/2005/8/layout/process3"/>
    <dgm:cxn modelId="{3A351C5A-34C5-4743-8DE5-B69F13D276E7}" type="presOf" srcId="{DB89D9FB-909C-7D49-80CE-D5CDD84696D6}" destId="{02FF9F6F-42BD-5E4C-87D0-88E493F32A34}" srcOrd="0" destOrd="0" presId="urn:microsoft.com/office/officeart/2005/8/layout/process3"/>
    <dgm:cxn modelId="{B5444D65-5F26-1949-A5AB-6AA95E61A691}" srcId="{0052D68F-936B-7B4D-A3EE-ECD165C4EBBA}" destId="{E857DAD6-5302-FD45-9D3D-2BE5929AB8E2}" srcOrd="2" destOrd="0" parTransId="{42100F7C-1CA0-514E-9808-EFBB75666C8F}" sibTransId="{058882AA-0C8F-FA42-89EE-0ABB4CE516D4}"/>
    <dgm:cxn modelId="{C6EE9770-EB92-C244-A41D-0B6206FE630F}" type="presOf" srcId="{09AE6CBD-A6EF-3D41-808B-9F99F90D3291}" destId="{4B6613BB-BBE2-754F-929E-345E4DEF4EDF}" srcOrd="0" destOrd="1" presId="urn:microsoft.com/office/officeart/2005/8/layout/process3"/>
    <dgm:cxn modelId="{0164C576-1567-4E40-AF37-F94135916B64}" srcId="{DB89D9FB-909C-7D49-80CE-D5CDD84696D6}" destId="{2E46714B-1D81-ED4A-8BAC-96E64BDD5807}" srcOrd="2" destOrd="0" parTransId="{FCD02929-743D-6046-994A-F82B14D0E92D}" sibTransId="{8D181CD5-C630-2249-B029-3146D0130B4B}"/>
    <dgm:cxn modelId="{5DA06381-5F50-8749-AE48-0343F01F0602}" srcId="{6F2C6278-B881-C24A-A0A3-53A23EC6502B}" destId="{BBF89046-0D56-FF49-92CB-2581B339EA89}" srcOrd="2" destOrd="0" parTransId="{62AE292A-E0F6-5248-B14F-C8BDFE4E6274}" sibTransId="{18A3A385-E70B-E24C-B80C-DF20D2012F2B}"/>
    <dgm:cxn modelId="{9CFAC088-EBE8-3B45-A180-8E5F1FE96FD5}" type="presOf" srcId="{9D195590-7050-854A-9C37-418F1B6D839E}" destId="{E4C911D7-6427-E34E-9F61-C659E792251D}" srcOrd="0" destOrd="0" presId="urn:microsoft.com/office/officeart/2005/8/layout/process3"/>
    <dgm:cxn modelId="{E598CD8D-A1EF-474B-8915-009A958860C2}" type="presOf" srcId="{8D181CD5-C630-2249-B029-3146D0130B4B}" destId="{229ADB63-62AA-904A-8DB3-DCB50380AC6B}" srcOrd="1" destOrd="0" presId="urn:microsoft.com/office/officeart/2005/8/layout/process3"/>
    <dgm:cxn modelId="{1E71538E-A093-EE40-88A8-A4AAC33E75F7}" srcId="{0052D68F-936B-7B4D-A3EE-ECD165C4EBBA}" destId="{C3BE3B32-14AE-4E46-B92C-AAA5B5235B6C}" srcOrd="1" destOrd="0" parTransId="{5513EEFA-12D2-0245-ACC0-F4D0D3524149}" sibTransId="{5DDB9CD9-6D78-194B-9D13-8F529A99258B}"/>
    <dgm:cxn modelId="{B64B2E96-A62B-9244-A4FF-F0BB87555EFA}" type="presOf" srcId="{271F4D43-3210-D14F-A3C4-AC2EE9E5F2BC}" destId="{94937BC0-3508-B847-921F-B465047B7B79}" srcOrd="0" destOrd="0" presId="urn:microsoft.com/office/officeart/2005/8/layout/process3"/>
    <dgm:cxn modelId="{6FAA7696-EF96-0840-9950-F68B9F5DCBAE}" type="presOf" srcId="{0052D68F-936B-7B4D-A3EE-ECD165C4EBBA}" destId="{157A21E1-BBC3-2548-A58B-F63ED65F7365}" srcOrd="1" destOrd="0" presId="urn:microsoft.com/office/officeart/2005/8/layout/process3"/>
    <dgm:cxn modelId="{69E2699D-A3BD-054A-B1EB-C0001AD34D06}" type="presOf" srcId="{2DF9AA77-8A26-AE44-BA9E-E3E4CC51C3F2}" destId="{B9633850-C9AF-5347-BD63-4018937C19BD}" srcOrd="0" destOrd="0" presId="urn:microsoft.com/office/officeart/2005/8/layout/process3"/>
    <dgm:cxn modelId="{0E4EDCA0-63F0-884C-8805-A78A85F2EA78}" type="presOf" srcId="{C3BE3B32-14AE-4E46-B92C-AAA5B5235B6C}" destId="{E235E97E-E0AF-1E43-92DB-E7CE8BFF6FC0}" srcOrd="0" destOrd="1" presId="urn:microsoft.com/office/officeart/2005/8/layout/process3"/>
    <dgm:cxn modelId="{3273D6A4-36C9-3E44-8B84-30CEEC3D5A6A}" srcId="{6F2C6278-B881-C24A-A0A3-53A23EC6502B}" destId="{2DF9AA77-8A26-AE44-BA9E-E3E4CC51C3F2}" srcOrd="0" destOrd="0" parTransId="{7E7A856F-CB30-8A4B-9405-BA12427EF8D2}" sibTransId="{B1631F29-4199-D74D-A58B-61F8C735492B}"/>
    <dgm:cxn modelId="{43744AA7-8DDD-314D-94CF-D1E6B41F07DE}" srcId="{2E46714B-1D81-ED4A-8BAC-96E64BDD5807}" destId="{09AE6CBD-A6EF-3D41-808B-9F99F90D3291}" srcOrd="1" destOrd="0" parTransId="{91CB062D-BBEA-5842-8510-A9B6BF36226D}" sibTransId="{27B58D48-E1AD-BC47-B307-FA37A5AE66F7}"/>
    <dgm:cxn modelId="{C77AFDAB-F081-6240-A864-77A83DC97CAE}" type="presOf" srcId="{6F2C6278-B881-C24A-A0A3-53A23EC6502B}" destId="{D6B06CBA-941C-C740-A7EC-FA978CDC349A}" srcOrd="0" destOrd="0" presId="urn:microsoft.com/office/officeart/2005/8/layout/process3"/>
    <dgm:cxn modelId="{B93FE7AC-8B1C-3B45-89E1-4F431F165926}" type="presOf" srcId="{7DADA977-916F-7A41-B292-E163D4DE6C2A}" destId="{0E67EB22-3005-A146-8379-30936C4712CD}" srcOrd="1" destOrd="0" presId="urn:microsoft.com/office/officeart/2005/8/layout/process3"/>
    <dgm:cxn modelId="{DFB6E5AD-E899-F24A-8529-97721982CEC8}" type="presOf" srcId="{271F4D43-3210-D14F-A3C4-AC2EE9E5F2BC}" destId="{238A6BF8-3EE2-8B45-99C5-BCF5CBA8D99E}" srcOrd="1" destOrd="0" presId="urn:microsoft.com/office/officeart/2005/8/layout/process3"/>
    <dgm:cxn modelId="{9354F6B0-6AEB-7141-BAC4-B9046C860C5B}" srcId="{2E46714B-1D81-ED4A-8BAC-96E64BDD5807}" destId="{9446FEAF-2A46-C244-8E90-D44EB7EB67F6}" srcOrd="0" destOrd="0" parTransId="{CF7782B2-9A9D-2B48-8674-214844D261AE}" sibTransId="{B115BD7D-2C63-D04F-B55E-909E0859874F}"/>
    <dgm:cxn modelId="{F1EA2EB2-21AF-C746-B13E-4C26669658FE}" type="presOf" srcId="{EAC344EB-E680-A041-A430-CD30E6454DE6}" destId="{F70D4BA0-406D-0543-A84C-ACA71DE10799}" srcOrd="0" destOrd="0" presId="urn:microsoft.com/office/officeart/2005/8/layout/process3"/>
    <dgm:cxn modelId="{188EEBB4-2449-0140-8B9C-DABB8178C9A9}" type="presOf" srcId="{6CC8873E-469E-A04E-8961-8E081CAB93FB}" destId="{B9633850-C9AF-5347-BD63-4018937C19BD}" srcOrd="0" destOrd="1" presId="urn:microsoft.com/office/officeart/2005/8/layout/process3"/>
    <dgm:cxn modelId="{AD16A5BB-D1D0-4547-BACF-528963504F0B}" type="presOf" srcId="{62995698-EE68-FD49-BFE7-2F4CCB139DEC}" destId="{4B6613BB-BBE2-754F-929E-345E4DEF4EDF}" srcOrd="0" destOrd="3" presId="urn:microsoft.com/office/officeart/2005/8/layout/process3"/>
    <dgm:cxn modelId="{FA117DBD-33FB-F04C-B31C-13138FEC64A0}" srcId="{7DADA977-916F-7A41-B292-E163D4DE6C2A}" destId="{EDE3B14E-EBAA-744F-998B-5F8C08D26059}" srcOrd="1" destOrd="0" parTransId="{5FD0FF55-A7B1-9D4D-ABA4-D176304A3CAA}" sibTransId="{09850D1C-F12A-5944-A211-876A8000B870}"/>
    <dgm:cxn modelId="{29BCAEC1-02BE-744F-80C4-C3CB8E9FD6C2}" type="presOf" srcId="{2E46714B-1D81-ED4A-8BAC-96E64BDD5807}" destId="{0D7E489A-D1F5-7D46-8294-F0C24E890BDF}" srcOrd="0" destOrd="0" presId="urn:microsoft.com/office/officeart/2005/8/layout/process3"/>
    <dgm:cxn modelId="{6C0BD6C4-5435-634F-8E32-EDF195EBD81C}" type="presOf" srcId="{BEB01302-185D-DF45-A9AE-A53FF843721D}" destId="{E235E97E-E0AF-1E43-92DB-E7CE8BFF6FC0}" srcOrd="0" destOrd="0" presId="urn:microsoft.com/office/officeart/2005/8/layout/process3"/>
    <dgm:cxn modelId="{00EF43C7-8C0A-644A-B403-02E5DDC67E7D}" type="presOf" srcId="{9446FEAF-2A46-C244-8E90-D44EB7EB67F6}" destId="{4B6613BB-BBE2-754F-929E-345E4DEF4EDF}" srcOrd="0" destOrd="0" presId="urn:microsoft.com/office/officeart/2005/8/layout/process3"/>
    <dgm:cxn modelId="{4031DCD7-93EC-4043-8629-A19823E7F34B}" type="presOf" srcId="{0052D68F-936B-7B4D-A3EE-ECD165C4EBBA}" destId="{8CACDA76-C32D-3B4E-846E-0E879BD59691}" srcOrd="0" destOrd="0" presId="urn:microsoft.com/office/officeart/2005/8/layout/process3"/>
    <dgm:cxn modelId="{BE59FDDF-2D31-0741-A1AA-03EEB482EAB6}" type="presOf" srcId="{6F2C6278-B881-C24A-A0A3-53A23EC6502B}" destId="{9624EE36-F11A-4C41-99CB-85C5E58AF92F}" srcOrd="1" destOrd="0" presId="urn:microsoft.com/office/officeart/2005/8/layout/process3"/>
    <dgm:cxn modelId="{E0CCBCEC-7659-D246-B98A-FE84DE7A3EE0}" type="presOf" srcId="{1F9A22DF-8F44-C340-8A3C-FCD7281314E1}" destId="{F70D4BA0-406D-0543-A84C-ACA71DE10799}" srcOrd="0" destOrd="3" presId="urn:microsoft.com/office/officeart/2005/8/layout/process3"/>
    <dgm:cxn modelId="{DA05A6F1-4D46-474C-B5A0-B3BB58772D89}" srcId="{DB89D9FB-909C-7D49-80CE-D5CDD84696D6}" destId="{6F2C6278-B881-C24A-A0A3-53A23EC6502B}" srcOrd="3" destOrd="0" parTransId="{23AF0997-99A1-0E48-AD71-F830AD249A6E}" sibTransId="{16BD9C57-3042-DD41-8752-97BB03221ED3}"/>
    <dgm:cxn modelId="{A92CFBF6-6A74-A145-B750-ED0CC76A5864}" type="presOf" srcId="{EDE3B14E-EBAA-744F-998B-5F8C08D26059}" destId="{F70D4BA0-406D-0543-A84C-ACA71DE10799}" srcOrd="0" destOrd="1" presId="urn:microsoft.com/office/officeart/2005/8/layout/process3"/>
    <dgm:cxn modelId="{E2D69BFE-A4E4-4D4E-8FA8-FDB51DCF5AA4}" srcId="{2E46714B-1D81-ED4A-8BAC-96E64BDD5807}" destId="{AC44BCAA-3FA0-AA45-BAD4-CEB0E2E87E67}" srcOrd="2" destOrd="0" parTransId="{C0643E37-578F-0940-95D7-FFC9D820AE8E}" sibTransId="{3E11FEF1-23B4-ED4C-8A17-B4C1E76BBCCE}"/>
    <dgm:cxn modelId="{87DEEA84-E006-4D4F-9A17-81D35A2D8612}" type="presParOf" srcId="{02FF9F6F-42BD-5E4C-87D0-88E493F32A34}" destId="{332AE6C2-0780-5E4F-ACB7-4A444B2B0EF1}" srcOrd="0" destOrd="0" presId="urn:microsoft.com/office/officeart/2005/8/layout/process3"/>
    <dgm:cxn modelId="{87D6DF08-6A60-B248-8D85-132B0D4F5C36}" type="presParOf" srcId="{332AE6C2-0780-5E4F-ACB7-4A444B2B0EF1}" destId="{6E23866C-ABCA-F94D-8179-B2BA169AA741}" srcOrd="0" destOrd="0" presId="urn:microsoft.com/office/officeart/2005/8/layout/process3"/>
    <dgm:cxn modelId="{CC5530D7-8146-414C-B029-C4AF52C85C24}" type="presParOf" srcId="{332AE6C2-0780-5E4F-ACB7-4A444B2B0EF1}" destId="{0E67EB22-3005-A146-8379-30936C4712CD}" srcOrd="1" destOrd="0" presId="urn:microsoft.com/office/officeart/2005/8/layout/process3"/>
    <dgm:cxn modelId="{3922A104-9D9C-444B-B57A-1F7A5FFDC605}" type="presParOf" srcId="{332AE6C2-0780-5E4F-ACB7-4A444B2B0EF1}" destId="{F70D4BA0-406D-0543-A84C-ACA71DE10799}" srcOrd="2" destOrd="0" presId="urn:microsoft.com/office/officeart/2005/8/layout/process3"/>
    <dgm:cxn modelId="{BE7E25C9-945D-A641-A0C9-C3C4FD692297}" type="presParOf" srcId="{02FF9F6F-42BD-5E4C-87D0-88E493F32A34}" destId="{E4C911D7-6427-E34E-9F61-C659E792251D}" srcOrd="1" destOrd="0" presId="urn:microsoft.com/office/officeart/2005/8/layout/process3"/>
    <dgm:cxn modelId="{3C2749C7-290D-E64C-BB69-6E594EE4B8B2}" type="presParOf" srcId="{E4C911D7-6427-E34E-9F61-C659E792251D}" destId="{48F108E9-2755-F14B-B4E8-EE33FEFF156D}" srcOrd="0" destOrd="0" presId="urn:microsoft.com/office/officeart/2005/8/layout/process3"/>
    <dgm:cxn modelId="{8EBB627B-2D0B-2648-B197-E2E708E6D67F}" type="presParOf" srcId="{02FF9F6F-42BD-5E4C-87D0-88E493F32A34}" destId="{BBEFF91B-4CC2-6740-ABDE-FFD64C795E4D}" srcOrd="2" destOrd="0" presId="urn:microsoft.com/office/officeart/2005/8/layout/process3"/>
    <dgm:cxn modelId="{31E55FE6-2CDC-7740-B19F-EC04C2CB6E72}" type="presParOf" srcId="{BBEFF91B-4CC2-6740-ABDE-FFD64C795E4D}" destId="{8CACDA76-C32D-3B4E-846E-0E879BD59691}" srcOrd="0" destOrd="0" presId="urn:microsoft.com/office/officeart/2005/8/layout/process3"/>
    <dgm:cxn modelId="{CB504D93-CA5D-4D4F-A005-0E328DD9C24F}" type="presParOf" srcId="{BBEFF91B-4CC2-6740-ABDE-FFD64C795E4D}" destId="{157A21E1-BBC3-2548-A58B-F63ED65F7365}" srcOrd="1" destOrd="0" presId="urn:microsoft.com/office/officeart/2005/8/layout/process3"/>
    <dgm:cxn modelId="{AA559A9A-4513-3643-8B35-8782E6DF78CD}" type="presParOf" srcId="{BBEFF91B-4CC2-6740-ABDE-FFD64C795E4D}" destId="{E235E97E-E0AF-1E43-92DB-E7CE8BFF6FC0}" srcOrd="2" destOrd="0" presId="urn:microsoft.com/office/officeart/2005/8/layout/process3"/>
    <dgm:cxn modelId="{39372BE2-1A43-064E-9B3A-2E7252940E44}" type="presParOf" srcId="{02FF9F6F-42BD-5E4C-87D0-88E493F32A34}" destId="{94937BC0-3508-B847-921F-B465047B7B79}" srcOrd="3" destOrd="0" presId="urn:microsoft.com/office/officeart/2005/8/layout/process3"/>
    <dgm:cxn modelId="{FEC01797-BD63-694D-9776-2D0C97FA9052}" type="presParOf" srcId="{94937BC0-3508-B847-921F-B465047B7B79}" destId="{238A6BF8-3EE2-8B45-99C5-BCF5CBA8D99E}" srcOrd="0" destOrd="0" presId="urn:microsoft.com/office/officeart/2005/8/layout/process3"/>
    <dgm:cxn modelId="{DD6AD5E1-3BB5-6C4B-B9B3-1A88A681AB08}" type="presParOf" srcId="{02FF9F6F-42BD-5E4C-87D0-88E493F32A34}" destId="{66ACB320-06B8-1545-9FD4-C8AD42DD4C33}" srcOrd="4" destOrd="0" presId="urn:microsoft.com/office/officeart/2005/8/layout/process3"/>
    <dgm:cxn modelId="{0505CA36-5189-4046-A01C-ED6379CFF838}" type="presParOf" srcId="{66ACB320-06B8-1545-9FD4-C8AD42DD4C33}" destId="{0D7E489A-D1F5-7D46-8294-F0C24E890BDF}" srcOrd="0" destOrd="0" presId="urn:microsoft.com/office/officeart/2005/8/layout/process3"/>
    <dgm:cxn modelId="{CEB3B701-0E55-384E-ACD6-21F5E30B07B9}" type="presParOf" srcId="{66ACB320-06B8-1545-9FD4-C8AD42DD4C33}" destId="{D697EF69-D419-7947-A619-23725A7289AE}" srcOrd="1" destOrd="0" presId="urn:microsoft.com/office/officeart/2005/8/layout/process3"/>
    <dgm:cxn modelId="{5F6859CC-F0E0-F842-97CD-9C228AB8B9E3}" type="presParOf" srcId="{66ACB320-06B8-1545-9FD4-C8AD42DD4C33}" destId="{4B6613BB-BBE2-754F-929E-345E4DEF4EDF}" srcOrd="2" destOrd="0" presId="urn:microsoft.com/office/officeart/2005/8/layout/process3"/>
    <dgm:cxn modelId="{00CFC5A2-FD2A-5044-9D81-A9C69151E7D2}" type="presParOf" srcId="{02FF9F6F-42BD-5E4C-87D0-88E493F32A34}" destId="{A4736657-6215-0E49-B4B1-6D9E6E7E5398}" srcOrd="5" destOrd="0" presId="urn:microsoft.com/office/officeart/2005/8/layout/process3"/>
    <dgm:cxn modelId="{FDE557B5-EDE9-F841-BAFF-6363E60709F3}" type="presParOf" srcId="{A4736657-6215-0E49-B4B1-6D9E6E7E5398}" destId="{229ADB63-62AA-904A-8DB3-DCB50380AC6B}" srcOrd="0" destOrd="0" presId="urn:microsoft.com/office/officeart/2005/8/layout/process3"/>
    <dgm:cxn modelId="{121892A8-BFBA-814E-826B-B4D1B9D5EB38}" type="presParOf" srcId="{02FF9F6F-42BD-5E4C-87D0-88E493F32A34}" destId="{ED0AE7F8-D765-C148-A51A-4F6B6C007B00}" srcOrd="6" destOrd="0" presId="urn:microsoft.com/office/officeart/2005/8/layout/process3"/>
    <dgm:cxn modelId="{A6DCF7D5-ACD1-DC44-A428-523BA497FA08}" type="presParOf" srcId="{ED0AE7F8-D765-C148-A51A-4F6B6C007B00}" destId="{D6B06CBA-941C-C740-A7EC-FA978CDC349A}" srcOrd="0" destOrd="0" presId="urn:microsoft.com/office/officeart/2005/8/layout/process3"/>
    <dgm:cxn modelId="{2896E689-82BB-1F46-BE2D-E09F1AA555BF}" type="presParOf" srcId="{ED0AE7F8-D765-C148-A51A-4F6B6C007B00}" destId="{9624EE36-F11A-4C41-99CB-85C5E58AF92F}" srcOrd="1" destOrd="0" presId="urn:microsoft.com/office/officeart/2005/8/layout/process3"/>
    <dgm:cxn modelId="{897A8F5F-2113-4045-88D5-6C4CA4CA8C53}" type="presParOf" srcId="{ED0AE7F8-D765-C148-A51A-4F6B6C007B00}" destId="{B9633850-C9AF-5347-BD63-4018937C19BD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67EB22-3005-A146-8379-30936C4712CD}">
      <dsp:nvSpPr>
        <dsp:cNvPr id="0" name=""/>
        <dsp:cNvSpPr/>
      </dsp:nvSpPr>
      <dsp:spPr>
        <a:xfrm>
          <a:off x="1412" y="482448"/>
          <a:ext cx="1774422" cy="2808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기획</a:t>
          </a:r>
        </a:p>
      </dsp:txBody>
      <dsp:txXfrm>
        <a:off x="1412" y="482448"/>
        <a:ext cx="1774422" cy="709769"/>
      </dsp:txXfrm>
    </dsp:sp>
    <dsp:sp modelId="{F70D4BA0-406D-0543-A84C-ACA71DE10799}">
      <dsp:nvSpPr>
        <dsp:cNvPr id="0" name=""/>
        <dsp:cNvSpPr/>
      </dsp:nvSpPr>
      <dsp:spPr>
        <a:xfrm>
          <a:off x="364848" y="1192218"/>
          <a:ext cx="1774422" cy="3744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페르소나 분석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고객 여정 분석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기회 분석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비즈니스 모델 캔버스</a:t>
          </a:r>
        </a:p>
      </dsp:txBody>
      <dsp:txXfrm>
        <a:off x="416819" y="1244189"/>
        <a:ext cx="1670480" cy="3640058"/>
      </dsp:txXfrm>
    </dsp:sp>
    <dsp:sp modelId="{E4C911D7-6427-E34E-9F61-C659E792251D}">
      <dsp:nvSpPr>
        <dsp:cNvPr id="0" name=""/>
        <dsp:cNvSpPr/>
      </dsp:nvSpPr>
      <dsp:spPr>
        <a:xfrm>
          <a:off x="2044830" y="616443"/>
          <a:ext cx="570271" cy="4417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/>
        </a:p>
      </dsp:txBody>
      <dsp:txXfrm>
        <a:off x="2044830" y="704799"/>
        <a:ext cx="437737" cy="265067"/>
      </dsp:txXfrm>
    </dsp:sp>
    <dsp:sp modelId="{157A21E1-BBC3-2548-A58B-F63ED65F7365}">
      <dsp:nvSpPr>
        <dsp:cNvPr id="0" name=""/>
        <dsp:cNvSpPr/>
      </dsp:nvSpPr>
      <dsp:spPr>
        <a:xfrm>
          <a:off x="2851819" y="482448"/>
          <a:ext cx="1774422" cy="2808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설계</a:t>
          </a:r>
        </a:p>
      </dsp:txBody>
      <dsp:txXfrm>
        <a:off x="2851819" y="482448"/>
        <a:ext cx="1774422" cy="709769"/>
      </dsp:txXfrm>
    </dsp:sp>
    <dsp:sp modelId="{E235E97E-E0AF-1E43-92DB-E7CE8BFF6FC0}">
      <dsp:nvSpPr>
        <dsp:cNvPr id="0" name=""/>
        <dsp:cNvSpPr/>
      </dsp:nvSpPr>
      <dsp:spPr>
        <a:xfrm>
          <a:off x="3215255" y="1192218"/>
          <a:ext cx="1774422" cy="3744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도메인 주도 설계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 err="1"/>
            <a:t>마이크로서비스</a:t>
          </a:r>
          <a:endParaRPr lang="ko-KR" altLang="en-US" sz="1400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이벤트 </a:t>
          </a:r>
          <a:r>
            <a:rPr lang="ko-KR" altLang="en-US" sz="1400" kern="1200" dirty="0" err="1"/>
            <a:t>드리븐</a:t>
          </a:r>
          <a:endParaRPr lang="ko-KR" altLang="en-US" sz="1400" kern="1200" dirty="0"/>
        </a:p>
      </dsp:txBody>
      <dsp:txXfrm>
        <a:off x="3267226" y="1244189"/>
        <a:ext cx="1670480" cy="3640058"/>
      </dsp:txXfrm>
    </dsp:sp>
    <dsp:sp modelId="{94937BC0-3508-B847-921F-B465047B7B79}">
      <dsp:nvSpPr>
        <dsp:cNvPr id="0" name=""/>
        <dsp:cNvSpPr/>
      </dsp:nvSpPr>
      <dsp:spPr>
        <a:xfrm>
          <a:off x="4895237" y="616443"/>
          <a:ext cx="570271" cy="4417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/>
        </a:p>
      </dsp:txBody>
      <dsp:txXfrm>
        <a:off x="4895237" y="704799"/>
        <a:ext cx="437737" cy="265067"/>
      </dsp:txXfrm>
    </dsp:sp>
    <dsp:sp modelId="{D697EF69-D419-7947-A619-23725A7289AE}">
      <dsp:nvSpPr>
        <dsp:cNvPr id="0" name=""/>
        <dsp:cNvSpPr/>
      </dsp:nvSpPr>
      <dsp:spPr>
        <a:xfrm>
          <a:off x="5702226" y="482448"/>
          <a:ext cx="1774422" cy="2808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구현</a:t>
          </a:r>
        </a:p>
      </dsp:txBody>
      <dsp:txXfrm>
        <a:off x="5702226" y="482448"/>
        <a:ext cx="1774422" cy="709769"/>
      </dsp:txXfrm>
    </dsp:sp>
    <dsp:sp modelId="{4B6613BB-BBE2-754F-929E-345E4DEF4EDF}">
      <dsp:nvSpPr>
        <dsp:cNvPr id="0" name=""/>
        <dsp:cNvSpPr/>
      </dsp:nvSpPr>
      <dsp:spPr>
        <a:xfrm>
          <a:off x="6065662" y="1192218"/>
          <a:ext cx="1774422" cy="3744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 err="1"/>
            <a:t>스프링부트</a:t>
          </a:r>
          <a:endParaRPr lang="ko-KR" altLang="en-US" sz="1400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마이크로 </a:t>
          </a:r>
          <a:r>
            <a:rPr lang="ko-KR" altLang="en-US" sz="1400" kern="1200" dirty="0" err="1"/>
            <a:t>프론트엔드</a:t>
          </a:r>
          <a:endParaRPr lang="ko-KR" altLang="en-US" sz="1400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400" kern="1200" dirty="0"/>
            <a:t>RESTful API</a:t>
          </a:r>
          <a:endParaRPr lang="ko-KR" altLang="en-US" sz="1400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컨테이너 패키징</a:t>
          </a:r>
        </a:p>
      </dsp:txBody>
      <dsp:txXfrm>
        <a:off x="6117633" y="1244189"/>
        <a:ext cx="1670480" cy="3640058"/>
      </dsp:txXfrm>
    </dsp:sp>
    <dsp:sp modelId="{A4736657-6215-0E49-B4B1-6D9E6E7E5398}">
      <dsp:nvSpPr>
        <dsp:cNvPr id="0" name=""/>
        <dsp:cNvSpPr/>
      </dsp:nvSpPr>
      <dsp:spPr>
        <a:xfrm>
          <a:off x="7745644" y="616443"/>
          <a:ext cx="570271" cy="4417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/>
        </a:p>
      </dsp:txBody>
      <dsp:txXfrm>
        <a:off x="7745644" y="704799"/>
        <a:ext cx="437737" cy="265067"/>
      </dsp:txXfrm>
    </dsp:sp>
    <dsp:sp modelId="{9624EE36-F11A-4C41-99CB-85C5E58AF92F}">
      <dsp:nvSpPr>
        <dsp:cNvPr id="0" name=""/>
        <dsp:cNvSpPr/>
      </dsp:nvSpPr>
      <dsp:spPr>
        <a:xfrm>
          <a:off x="8552633" y="482448"/>
          <a:ext cx="1774422" cy="2808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운영</a:t>
          </a:r>
        </a:p>
      </dsp:txBody>
      <dsp:txXfrm>
        <a:off x="8552633" y="482448"/>
        <a:ext cx="1774422" cy="709769"/>
      </dsp:txXfrm>
    </dsp:sp>
    <dsp:sp modelId="{B9633850-C9AF-5347-BD63-4018937C19BD}">
      <dsp:nvSpPr>
        <dsp:cNvPr id="0" name=""/>
        <dsp:cNvSpPr/>
      </dsp:nvSpPr>
      <dsp:spPr>
        <a:xfrm>
          <a:off x="8916069" y="1192218"/>
          <a:ext cx="1774422" cy="3744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컨테이너 오케스트레이션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자동확장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무정지 배포</a:t>
          </a:r>
        </a:p>
      </dsp:txBody>
      <dsp:txXfrm>
        <a:off x="8968040" y="1244189"/>
        <a:ext cx="1670480" cy="3640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US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460562-50C9-C742-BEE1-2C578605D9E2}" type="datetimeFigureOut">
              <a:rPr kumimoji="1" lang="ko-US" altLang="en-US" smtClean="0"/>
              <a:t>2023. 11. 15.</a:t>
            </a:fld>
            <a:endParaRPr kumimoji="1" lang="ko-US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US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US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US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19A9C0-6246-C44F-9E28-142BDDF6AC8B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034112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9A9C0-6246-C44F-9E28-142BDDF6AC8B}" type="slidenum">
              <a:rPr kumimoji="1" lang="ko-US" altLang="en-US" smtClean="0"/>
              <a:t>1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485586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9A9C0-6246-C44F-9E28-142BDDF6AC8B}" type="slidenum">
              <a:rPr kumimoji="1" lang="ko-US" altLang="en-US" smtClean="0"/>
              <a:t>2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698336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9A9C0-6246-C44F-9E28-142BDDF6AC8B}" type="slidenum">
              <a:rPr kumimoji="1" lang="ko-US" altLang="en-US" smtClean="0"/>
              <a:t>5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4250525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9A9C0-6246-C44F-9E28-142BDDF6AC8B}" type="slidenum">
              <a:rPr kumimoji="1" lang="ko-US" altLang="en-US" smtClean="0"/>
              <a:t>18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566299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9A9C0-6246-C44F-9E28-142BDDF6AC8B}" type="slidenum">
              <a:rPr kumimoji="1" lang="ko-US" altLang="en-US" smtClean="0"/>
              <a:t>20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987856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사람, 전자기기이(가) 표시된 사진&#10;&#10;자동 생성된 설명">
            <a:extLst>
              <a:ext uri="{FF2B5EF4-FFF2-40B4-BE49-F238E27FC236}">
                <a16:creationId xmlns:a16="http://schemas.microsoft.com/office/drawing/2014/main" id="{64BD4E15-0457-4030-B934-ECAF1888B2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075" y="0"/>
            <a:ext cx="9065925" cy="641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14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3C1B1-247F-4EFB-81A3-68586AD5441C}" type="datetime1">
              <a:rPr lang="ko-KR" altLang="en-US" smtClean="0"/>
              <a:pPr/>
              <a:t>2023. 11. 15.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7CA47-4AED-4D2B-A0A0-B5184522124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06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7AB05-C0AF-4E7F-9F9C-D28F67129947}" type="datetimeFigureOut">
              <a:rPr lang="en-IN" smtClean="0"/>
              <a:t>15/11/23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C7C9-F1A6-4198-9296-FF25BF368C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7490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사람, 전자기기이(가) 표시된 사진&#10;&#10;자동 생성된 설명">
            <a:extLst>
              <a:ext uri="{FF2B5EF4-FFF2-40B4-BE49-F238E27FC236}">
                <a16:creationId xmlns:a16="http://schemas.microsoft.com/office/drawing/2014/main" id="{597B3108-2E12-4E23-942C-84656ED399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075" y="0"/>
            <a:ext cx="9065925" cy="641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832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896810C-777E-48D7-ABD6-AEC81CD0AC98}"/>
              </a:ext>
            </a:extLst>
          </p:cNvPr>
          <p:cNvSpPr/>
          <p:nvPr userDrawn="1"/>
        </p:nvSpPr>
        <p:spPr>
          <a:xfrm>
            <a:off x="232011" y="1761"/>
            <a:ext cx="9669673" cy="920124"/>
          </a:xfrm>
          <a:prstGeom prst="rect">
            <a:avLst/>
          </a:prstGeom>
          <a:gradFill flip="none" rotWithShape="1">
            <a:gsLst>
              <a:gs pos="39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E18AC9-3A88-43BD-89F8-80C8A849D2B9}"/>
              </a:ext>
            </a:extLst>
          </p:cNvPr>
          <p:cNvSpPr txBox="1"/>
          <p:nvPr userDrawn="1"/>
        </p:nvSpPr>
        <p:spPr>
          <a:xfrm>
            <a:off x="407204" y="263372"/>
            <a:ext cx="484883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atin typeface="나눔고딕" pitchFamily="2" charset="-127"/>
                <a:ea typeface="나눔고딕" pitchFamily="2" charset="-127"/>
              </a:rPr>
              <a:t>학습 개요</a:t>
            </a:r>
            <a:endParaRPr lang="en-US" altLang="ko-KR" sz="22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642B4A-2246-4C0E-90DA-36D5305722D3}"/>
              </a:ext>
            </a:extLst>
          </p:cNvPr>
          <p:cNvSpPr txBox="1"/>
          <p:nvPr userDrawn="1"/>
        </p:nvSpPr>
        <p:spPr>
          <a:xfrm>
            <a:off x="716695" y="1464313"/>
            <a:ext cx="1512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itchFamily="2" charset="-127"/>
                <a:ea typeface="나눔고딕" pitchFamily="2" charset="-127"/>
              </a:rPr>
              <a:t>학습 </a:t>
            </a:r>
            <a:r>
              <a:rPr lang="ko-KR" altLang="en-US" b="1" dirty="0">
                <a:solidFill>
                  <a:schemeClr val="accent2"/>
                </a:solidFill>
                <a:latin typeface="나눔고딕" pitchFamily="2" charset="-127"/>
                <a:ea typeface="나눔고딕" pitchFamily="2" charset="-127"/>
              </a:rPr>
              <a:t>내용</a:t>
            </a:r>
            <a:endParaRPr lang="en-US" altLang="ko-KR" sz="1800" b="1" dirty="0">
              <a:solidFill>
                <a:schemeClr val="accent2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C9FFFC-65A0-45A2-ABBA-E59F2CCF1D27}"/>
              </a:ext>
            </a:extLst>
          </p:cNvPr>
          <p:cNvSpPr txBox="1"/>
          <p:nvPr userDrawn="1"/>
        </p:nvSpPr>
        <p:spPr>
          <a:xfrm>
            <a:off x="716695" y="3231200"/>
            <a:ext cx="1512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itchFamily="2" charset="-127"/>
                <a:ea typeface="나눔고딕" pitchFamily="2" charset="-127"/>
              </a:rPr>
              <a:t>학습 </a:t>
            </a:r>
            <a:r>
              <a:rPr lang="ko-KR" altLang="en-US" b="1" dirty="0">
                <a:solidFill>
                  <a:schemeClr val="accent2"/>
                </a:solidFill>
                <a:latin typeface="나눔고딕" pitchFamily="2" charset="-127"/>
                <a:ea typeface="나눔고딕" pitchFamily="2" charset="-127"/>
              </a:rPr>
              <a:t>목표</a:t>
            </a:r>
            <a:endParaRPr lang="en-US" altLang="ko-KR" sz="1800" b="1" dirty="0">
              <a:solidFill>
                <a:schemeClr val="accent2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1B95D7-8683-401E-B71C-4EEA7F94AF5E}"/>
              </a:ext>
            </a:extLst>
          </p:cNvPr>
          <p:cNvSpPr txBox="1"/>
          <p:nvPr userDrawn="1"/>
        </p:nvSpPr>
        <p:spPr>
          <a:xfrm>
            <a:off x="10487649" y="6380665"/>
            <a:ext cx="1395719" cy="192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50" b="1" dirty="0">
                <a:solidFill>
                  <a:schemeClr val="bg1">
                    <a:lumMod val="75000"/>
                  </a:schemeClr>
                </a:solidFill>
                <a:latin typeface="나눔고딕" pitchFamily="2" charset="-127"/>
                <a:ea typeface="나눔고딕" pitchFamily="2" charset="-127"/>
              </a:rPr>
              <a:t>삼성금융사 디지털 전략과정 </a:t>
            </a:r>
            <a:r>
              <a:rPr lang="ko-KR" altLang="en-US" sz="650" b="1" dirty="0" err="1">
                <a:solidFill>
                  <a:schemeClr val="bg1">
                    <a:lumMod val="75000"/>
                  </a:schemeClr>
                </a:solidFill>
                <a:latin typeface="나눔고딕" pitchFamily="2" charset="-127"/>
                <a:ea typeface="나눔고딕" pitchFamily="2" charset="-127"/>
              </a:rPr>
              <a:t>ㅣ</a:t>
            </a:r>
            <a:endParaRPr lang="en-US" altLang="ko-KR" sz="650" b="1" dirty="0">
              <a:solidFill>
                <a:schemeClr val="bg1">
                  <a:lumMod val="75000"/>
                </a:schemeClr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88A7E6-4C6B-46AA-9BE7-6AD61C1DEA3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549985" y="6374901"/>
            <a:ext cx="23114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fld id="{7B38F0A8-9855-44F9-AB90-124961A1B3CD}" type="slidenum">
              <a:rPr lang="en-US" altLang="ko-KR" sz="700" b="0" smtClean="0">
                <a:solidFill>
                  <a:schemeClr val="bg1">
                    <a:lumMod val="65000"/>
                  </a:schemeClr>
                </a:solidFill>
              </a:rPr>
              <a:pPr lvl="0" algn="ctr"/>
              <a:t>‹#›</a:t>
            </a:fld>
            <a:endParaRPr lang="en-US" altLang="ko-KR" sz="700" b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123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사람, 전자기기이(가) 표시된 사진&#10;&#10;자동 생성된 설명">
            <a:extLst>
              <a:ext uri="{FF2B5EF4-FFF2-40B4-BE49-F238E27FC236}">
                <a16:creationId xmlns:a16="http://schemas.microsoft.com/office/drawing/2014/main" id="{0C977AA9-F7FB-46B7-9A2E-04E5A985DA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075" y="0"/>
            <a:ext cx="9065925" cy="641179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E58E07AA-D77B-4C1B-9DC4-A55B394DD3AE}"/>
              </a:ext>
            </a:extLst>
          </p:cNvPr>
          <p:cNvSpPr/>
          <p:nvPr userDrawn="1"/>
        </p:nvSpPr>
        <p:spPr>
          <a:xfrm>
            <a:off x="2400943" y="3628617"/>
            <a:ext cx="366607" cy="355478"/>
          </a:xfrm>
          <a:prstGeom prst="ellipse">
            <a:avLst/>
          </a:prstGeom>
          <a:solidFill>
            <a:srgbClr val="EB800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944D01-6B7B-4ED7-9D8C-70DF1B045219}"/>
              </a:ext>
            </a:extLst>
          </p:cNvPr>
          <p:cNvSpPr txBox="1"/>
          <p:nvPr userDrawn="1"/>
        </p:nvSpPr>
        <p:spPr>
          <a:xfrm>
            <a:off x="812090" y="3745504"/>
            <a:ext cx="20036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latin typeface="나눔고딕" pitchFamily="2" charset="-127"/>
                <a:ea typeface="나눔고딕" pitchFamily="2" charset="-127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366765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사람, 전자기기이(가) 표시된 사진&#10;&#10;자동 생성된 설명">
            <a:extLst>
              <a:ext uri="{FF2B5EF4-FFF2-40B4-BE49-F238E27FC236}">
                <a16:creationId xmlns:a16="http://schemas.microsoft.com/office/drawing/2014/main" id="{0C977AA9-F7FB-46B7-9A2E-04E5A985DA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075" y="0"/>
            <a:ext cx="9065925" cy="64117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944D01-6B7B-4ED7-9D8C-70DF1B045219}"/>
              </a:ext>
            </a:extLst>
          </p:cNvPr>
          <p:cNvSpPr txBox="1"/>
          <p:nvPr userDrawn="1"/>
        </p:nvSpPr>
        <p:spPr>
          <a:xfrm>
            <a:off x="812090" y="3745504"/>
            <a:ext cx="20036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latin typeface="나눔고딕" pitchFamily="2" charset="-127"/>
                <a:ea typeface="나눔고딕" pitchFamily="2" charset="-127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757194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BF47E69-65E0-4298-9FB4-FF5BC45727CE}"/>
              </a:ext>
            </a:extLst>
          </p:cNvPr>
          <p:cNvSpPr/>
          <p:nvPr userDrawn="1"/>
        </p:nvSpPr>
        <p:spPr>
          <a:xfrm>
            <a:off x="623579" y="1844389"/>
            <a:ext cx="11178954" cy="4330144"/>
          </a:xfrm>
          <a:prstGeom prst="rect">
            <a:avLst/>
          </a:prstGeom>
          <a:solidFill>
            <a:schemeClr val="bg1"/>
          </a:solidFill>
          <a:ln w="6350">
            <a:solidFill>
              <a:srgbClr val="EB800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9B619B5C-E340-46CE-A226-DF378ADE896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549985" y="6374901"/>
            <a:ext cx="23114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fld id="{7B38F0A8-9855-44F9-AB90-124961A1B3CD}" type="slidenum">
              <a:rPr lang="en-US" altLang="ko-KR" sz="700" b="0" smtClean="0">
                <a:solidFill>
                  <a:schemeClr val="bg1">
                    <a:lumMod val="65000"/>
                  </a:schemeClr>
                </a:solidFill>
              </a:rPr>
              <a:pPr lvl="0" algn="ctr"/>
              <a:t>‹#›</a:t>
            </a:fld>
            <a:endParaRPr lang="en-US" altLang="ko-KR" sz="700" b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311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FF0099A-BFCC-43BA-B97F-F7352DE163EE}"/>
              </a:ext>
            </a:extLst>
          </p:cNvPr>
          <p:cNvSpPr/>
          <p:nvPr userDrawn="1"/>
        </p:nvSpPr>
        <p:spPr>
          <a:xfrm>
            <a:off x="232011" y="1761"/>
            <a:ext cx="9669673" cy="920124"/>
          </a:xfrm>
          <a:prstGeom prst="rect">
            <a:avLst/>
          </a:prstGeom>
          <a:gradFill flip="none" rotWithShape="1">
            <a:gsLst>
              <a:gs pos="39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811FCD-E979-4657-B5F6-E4D7A94B43E9}"/>
              </a:ext>
            </a:extLst>
          </p:cNvPr>
          <p:cNvSpPr txBox="1"/>
          <p:nvPr userDrawn="1"/>
        </p:nvSpPr>
        <p:spPr>
          <a:xfrm>
            <a:off x="407204" y="263372"/>
            <a:ext cx="484883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atin typeface="나눔고딕" pitchFamily="2" charset="-127"/>
                <a:ea typeface="나눔고딕" pitchFamily="2" charset="-127"/>
              </a:rPr>
              <a:t>학습 정리</a:t>
            </a:r>
            <a:endParaRPr lang="en-US" altLang="ko-KR" sz="22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24DABF0E-F730-4ED4-8E60-92EEE6EFE8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549985" y="6374901"/>
            <a:ext cx="23114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fld id="{7B38F0A8-9855-44F9-AB90-124961A1B3CD}" type="slidenum">
              <a:rPr lang="en-US" altLang="ko-KR" sz="700" b="0" smtClean="0">
                <a:solidFill>
                  <a:schemeClr val="bg1">
                    <a:lumMod val="65000"/>
                  </a:schemeClr>
                </a:solidFill>
              </a:rPr>
              <a:pPr lvl="0" algn="ctr"/>
              <a:t>‹#›</a:t>
            </a:fld>
            <a:endParaRPr lang="en-US" altLang="ko-KR" sz="700" b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722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3FA4200-7BAA-44FA-9A5F-3F7344B6F1D2}"/>
              </a:ext>
            </a:extLst>
          </p:cNvPr>
          <p:cNvSpPr txBox="1"/>
          <p:nvPr userDrawn="1"/>
        </p:nvSpPr>
        <p:spPr>
          <a:xfrm>
            <a:off x="809183" y="4025726"/>
            <a:ext cx="4953698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800" b="1" dirty="0">
                <a:latin typeface="나눔고딕" pitchFamily="2" charset="-127"/>
                <a:ea typeface="나눔고딕" pitchFamily="2" charset="-127"/>
              </a:rPr>
              <a:t>감사합니다</a:t>
            </a:r>
            <a:r>
              <a:rPr lang="en-US" altLang="ko-KR" sz="3800" b="1" dirty="0"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3800" b="1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273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(중)+내용">
  <p:cSld name="제목(중)+내용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13"/>
          <p:cNvSpPr txBox="1">
            <a:spLocks noGrp="1"/>
          </p:cNvSpPr>
          <p:nvPr>
            <p:ph type="title"/>
          </p:nvPr>
        </p:nvSpPr>
        <p:spPr>
          <a:xfrm>
            <a:off x="907141" y="543592"/>
            <a:ext cx="10446659" cy="729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3646"/>
              </a:buClr>
              <a:buSzPts val="3200"/>
              <a:buFont typeface="Calibri"/>
              <a:buNone/>
              <a:defRPr sz="4267" b="1">
                <a:solidFill>
                  <a:srgbClr val="27364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13"/>
          <p:cNvSpPr txBox="1">
            <a:spLocks noGrp="1"/>
          </p:cNvSpPr>
          <p:nvPr>
            <p:ph type="body" idx="1"/>
          </p:nvPr>
        </p:nvSpPr>
        <p:spPr>
          <a:xfrm>
            <a:off x="907141" y="1421105"/>
            <a:ext cx="10446659" cy="488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40639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1219170" lvl="1" indent="-44025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41A1B"/>
              </a:buClr>
              <a:buSzPts val="1600"/>
              <a:buChar char="•"/>
              <a:defRPr sz="2133">
                <a:latin typeface="Arial"/>
                <a:ea typeface="Arial"/>
                <a:cs typeface="Arial"/>
                <a:sym typeface="Arial"/>
              </a:defRPr>
            </a:lvl2pPr>
            <a:lvl3pPr marL="1828754" lvl="2" indent="-42332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41A1B"/>
              </a:buClr>
              <a:buSzPts val="1400"/>
              <a:buChar char="•"/>
              <a:defRPr sz="1867">
                <a:latin typeface="Arial"/>
                <a:ea typeface="Arial"/>
                <a:cs typeface="Arial"/>
                <a:sym typeface="Arial"/>
              </a:defRPr>
            </a:lvl3pPr>
            <a:lvl4pPr marL="2438339" lvl="3" indent="-40639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41A1B"/>
              </a:buClr>
              <a:buSzPts val="1200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3047924" lvl="4" indent="-39792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41A1B"/>
              </a:buClr>
              <a:buSzPts val="1100"/>
              <a:buChar char="•"/>
              <a:defRPr sz="1467">
                <a:latin typeface="Arial"/>
                <a:ea typeface="Arial"/>
                <a:cs typeface="Arial"/>
                <a:sym typeface="Arial"/>
              </a:defRPr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1811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EE3204-AC68-4CAE-A38F-6BBA31437D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D8FEA9-34C1-43EF-AE78-989C4B1509BB}" type="datetimeFigureOut">
              <a:rPr lang="ko-KR" altLang="en-US" smtClean="0"/>
              <a:t>2023. 11. 15.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161A32-33CF-4A8C-8F36-945588E82F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4F93A8C-BE6E-CE0D-AC86-657C854EBA09}"/>
              </a:ext>
            </a:extLst>
          </p:cNvPr>
          <p:cNvGrpSpPr/>
          <p:nvPr userDrawn="1"/>
        </p:nvGrpSpPr>
        <p:grpSpPr>
          <a:xfrm>
            <a:off x="-16960" y="-6772"/>
            <a:ext cx="102020" cy="6994425"/>
            <a:chOff x="4306" y="-6772"/>
            <a:chExt cx="227706" cy="699442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C8DBE08-BC42-4455-B346-E7B962855ACA}"/>
                </a:ext>
              </a:extLst>
            </p:cNvPr>
            <p:cNvSpPr/>
            <p:nvPr/>
          </p:nvSpPr>
          <p:spPr>
            <a:xfrm rot="16200000">
              <a:off x="-3379054" y="3376588"/>
              <a:ext cx="6994425" cy="227705"/>
            </a:xfrm>
            <a:prstGeom prst="rect">
              <a:avLst/>
            </a:prstGeom>
            <a:solidFill>
              <a:srgbClr val="6751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9595162-5427-4BAB-B5C8-6A210095F4E3}"/>
                </a:ext>
              </a:extLst>
            </p:cNvPr>
            <p:cNvSpPr/>
            <p:nvPr/>
          </p:nvSpPr>
          <p:spPr>
            <a:xfrm rot="16200000">
              <a:off x="-341897" y="339443"/>
              <a:ext cx="920124" cy="227694"/>
            </a:xfrm>
            <a:prstGeom prst="rect">
              <a:avLst/>
            </a:prstGeom>
            <a:solidFill>
              <a:srgbClr val="575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0E01AAD-E67F-EB48-B162-CFC73EAFB7C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124016" y="6343650"/>
            <a:ext cx="134408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70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3" r:id="rId6"/>
    <p:sldLayoutId id="2147483654" r:id="rId7"/>
    <p:sldLayoutId id="2147483655" r:id="rId8"/>
    <p:sldLayoutId id="2147483661" r:id="rId9"/>
    <p:sldLayoutId id="2147483711" r:id="rId10"/>
    <p:sldLayoutId id="2147483712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a-ez/platform" TargetMode="External"/><Relationship Id="rId2" Type="http://schemas.openxmlformats.org/officeDocument/2006/relationships/hyperlink" Target="https://dx-ez.gitbook.io/dxez/" TargetMode="Externa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www.youtube.com/watch?v=U1iwe3L5pzc&amp;list=PLf1KFlSkDLIBtMGwRDfaVlKMqTMrjD2yO&amp;index=3" TargetMode="External"/><Relationship Id="rId7" Type="http://schemas.openxmlformats.org/officeDocument/2006/relationships/hyperlink" Target="https://www.youtube.com/watch?v=rH46MLNZIPM&amp;list=PLf1KFlSkDLIBtMGwRDfaVlKMqTMrjD2yO&amp;index=5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youtube.com/watch?v=YLAd5hdXR_Q&amp;list=PLf1KFlSkDLIBtMGwRDfaVlKMqTMrjD2yO&amp;index=7" TargetMode="External"/><Relationship Id="rId5" Type="http://schemas.openxmlformats.org/officeDocument/2006/relationships/hyperlink" Target="https://www.youtube.com/watch?v=K3xz6VAbgH8&amp;list=PLf1KFlSkDLIBtMGwRDfaVlKMqTMrjD2yO&amp;index=6" TargetMode="External"/><Relationship Id="rId4" Type="http://schemas.openxmlformats.org/officeDocument/2006/relationships/hyperlink" Target="https://www.youtube.com/watch?v=1XtJ5FAOjPk&amp;list=PLf1KFlSkDLIBtMGwRDfaVlKMqTMrjD2yO&amp;index=1" TargetMode="External"/><Relationship Id="rId9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imSwK8Mw-U" TargetMode="External"/><Relationship Id="rId2" Type="http://schemas.openxmlformats.org/officeDocument/2006/relationships/hyperlink" Target="https://platformengineering.or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github.com/msa-ez/platform" TargetMode="External"/><Relationship Id="rId5" Type="http://schemas.openxmlformats.org/officeDocument/2006/relationships/hyperlink" Target="https://dx-ez.gitbook.io/dxez/" TargetMode="External"/><Relationship Id="rId4" Type="http://schemas.openxmlformats.org/officeDocument/2006/relationships/hyperlink" Target="https://www.youtube.com/@PlatformEngineeri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x-ez.gitbook.io/dxez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6A5BF3-89AE-4650-ADD6-2AEED87DFC79}"/>
              </a:ext>
            </a:extLst>
          </p:cNvPr>
          <p:cNvSpPr txBox="1"/>
          <p:nvPr/>
        </p:nvSpPr>
        <p:spPr>
          <a:xfrm>
            <a:off x="578464" y="2101935"/>
            <a:ext cx="586873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 dirty="0">
                <a:latin typeface="나눔고딕" pitchFamily="2" charset="-127"/>
                <a:ea typeface="나눔고딕" pitchFamily="2" charset="-127"/>
              </a:rPr>
              <a:t>Biz-Dev-Ops </a:t>
            </a:r>
            <a:r>
              <a:rPr lang="ko-KR" altLang="en-US" sz="3800" b="1" dirty="0" err="1">
                <a:latin typeface="나눔고딕" pitchFamily="2" charset="-127"/>
                <a:ea typeface="나눔고딕" pitchFamily="2" charset="-127"/>
              </a:rPr>
              <a:t>를</a:t>
            </a:r>
            <a:r>
              <a:rPr lang="ko-KR" altLang="en-US" sz="3800" b="1" dirty="0">
                <a:latin typeface="나눔고딕" pitchFamily="2" charset="-127"/>
                <a:ea typeface="나눔고딕" pitchFamily="2" charset="-127"/>
              </a:rPr>
              <a:t> 위한</a:t>
            </a:r>
            <a:endParaRPr lang="en-US" altLang="ko-KR" sz="3800" b="1" dirty="0"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sz="3800" b="1" dirty="0">
                <a:latin typeface="나눔고딕" pitchFamily="2" charset="-127"/>
                <a:ea typeface="나눔고딕" pitchFamily="2" charset="-127"/>
              </a:rPr>
              <a:t>플랫폼 엔지니어링 </a:t>
            </a:r>
            <a:br>
              <a:rPr lang="en-US" altLang="ko-KR" sz="3800" b="1" dirty="0">
                <a:latin typeface="나눔고딕" pitchFamily="2" charset="-127"/>
                <a:ea typeface="나눔고딕" pitchFamily="2" charset="-127"/>
              </a:rPr>
            </a:br>
            <a:r>
              <a:rPr lang="ko-KR" altLang="en-US" sz="3800" b="1" dirty="0">
                <a:latin typeface="나눔고딕" pitchFamily="2" charset="-127"/>
                <a:ea typeface="나눔고딕" pitchFamily="2" charset="-127"/>
              </a:rPr>
              <a:t>오픈소스 솔루션</a:t>
            </a:r>
            <a:endParaRPr lang="en-US" altLang="ko-KR" sz="3800" b="1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CCDEB5-255B-5541-BBF0-8791E644D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348" y="831913"/>
            <a:ext cx="2335852" cy="63454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F48984E-3A5B-01FC-A58B-FD9F0320F226}"/>
              </a:ext>
            </a:extLst>
          </p:cNvPr>
          <p:cNvSpPr/>
          <p:nvPr/>
        </p:nvSpPr>
        <p:spPr>
          <a:xfrm>
            <a:off x="9846365" y="5950226"/>
            <a:ext cx="2345635" cy="808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4D92F36-28F3-6D15-FAB0-CD691143A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3123" y="5526156"/>
            <a:ext cx="1477617" cy="14776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CF14D7-4982-BFE0-355E-854885A1BE96}"/>
              </a:ext>
            </a:extLst>
          </p:cNvPr>
          <p:cNvSpPr txBox="1"/>
          <p:nvPr/>
        </p:nvSpPr>
        <p:spPr>
          <a:xfrm>
            <a:off x="610550" y="4339847"/>
            <a:ext cx="2593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dirty="0">
                <a:solidFill>
                  <a:schemeClr val="bg1"/>
                </a:solidFill>
                <a:highlight>
                  <a:srgbClr val="553CC4"/>
                </a:highlight>
              </a:rPr>
              <a:t>Today’s Key Takeaways:</a:t>
            </a:r>
            <a:endParaRPr kumimoji="1" lang="ko-US" altLang="en-US" dirty="0">
              <a:solidFill>
                <a:schemeClr val="bg1"/>
              </a:solidFill>
              <a:highlight>
                <a:srgbClr val="553CC4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A345E-C09C-8E84-2462-C78C9D5A3FAB}"/>
              </a:ext>
            </a:extLst>
          </p:cNvPr>
          <p:cNvSpPr txBox="1"/>
          <p:nvPr/>
        </p:nvSpPr>
        <p:spPr>
          <a:xfrm>
            <a:off x="722844" y="4709179"/>
            <a:ext cx="52565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Uber 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플랫폼 엔지니어링 성공 사례</a:t>
            </a:r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플랫폼 엔지니어링의 성공 요인</a:t>
            </a:r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Biz-Dev-Ops </a:t>
            </a:r>
            <a:r>
              <a:rPr kumimoji="1"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를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위한 오픈소스 플랫폼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 </a:t>
            </a:r>
            <a:r>
              <a:rPr kumimoji="1"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DXez</a:t>
            </a:r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698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624BE-7292-70CE-17F5-E67A2B35C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 err="1"/>
              <a:t>MSAez</a:t>
            </a:r>
            <a:r>
              <a:rPr kumimoji="1" lang="en-US" altLang="ko-US" dirty="0"/>
              <a:t> Template Marketplace</a:t>
            </a:r>
            <a:endParaRPr kumimoji="1" lang="ko-US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809F5E-E369-785A-EDBD-8167F7ECD3D7}"/>
              </a:ext>
            </a:extLst>
          </p:cNvPr>
          <p:cNvSpPr txBox="1"/>
          <p:nvPr/>
        </p:nvSpPr>
        <p:spPr>
          <a:xfrm>
            <a:off x="663678" y="277428"/>
            <a:ext cx="6105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3195" indent="0">
              <a:buNone/>
            </a:pPr>
            <a:r>
              <a:rPr kumimoji="1" lang="en-US" altLang="ko-US" dirty="0">
                <a:solidFill>
                  <a:schemeClr val="bg1"/>
                </a:solidFill>
                <a:highlight>
                  <a:srgbClr val="553CC4"/>
                </a:highlight>
              </a:rPr>
              <a:t> Biz.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828B332-F556-43F9-1FE3-95B887D77AB7}"/>
              </a:ext>
            </a:extLst>
          </p:cNvPr>
          <p:cNvGrpSpPr/>
          <p:nvPr/>
        </p:nvGrpSpPr>
        <p:grpSpPr>
          <a:xfrm>
            <a:off x="6096000" y="1273560"/>
            <a:ext cx="6066972" cy="5478785"/>
            <a:chOff x="5478434" y="1379215"/>
            <a:chExt cx="6383717" cy="6024865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BE4F541-56A3-0AA2-085D-9EE7606BC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78434" y="1379215"/>
              <a:ext cx="6383717" cy="4693715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8F53D46-98BE-32D7-B6BC-0B5917832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2767" y="6072930"/>
              <a:ext cx="3886200" cy="1331150"/>
            </a:xfrm>
            <a:prstGeom prst="rect">
              <a:avLst/>
            </a:prstGeom>
          </p:spPr>
        </p:pic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4E5E6B2D-5E91-AAB4-D262-7CA4935F2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71" y="1273561"/>
            <a:ext cx="5946663" cy="399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65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624BE-7292-70CE-17F5-E67A2B35C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 err="1"/>
              <a:t>Gitpod</a:t>
            </a:r>
            <a:r>
              <a:rPr kumimoji="1" lang="en-US" altLang="ko-US" dirty="0"/>
              <a:t>: Open Source Cloud IDE</a:t>
            </a:r>
            <a:r>
              <a:rPr kumimoji="1" lang="ko-KR" altLang="en-US" dirty="0"/>
              <a:t> </a:t>
            </a:r>
            <a:r>
              <a:rPr kumimoji="1" lang="en-US" altLang="ko-KR" dirty="0"/>
              <a:t>(CDE)</a:t>
            </a:r>
            <a:endParaRPr kumimoji="1" lang="ko-US" altLang="en-US" dirty="0"/>
          </a:p>
        </p:txBody>
      </p:sp>
      <p:pic>
        <p:nvPicPr>
          <p:cNvPr id="2050" name="Picture 2" descr="How to use Gitpod">
            <a:extLst>
              <a:ext uri="{FF2B5EF4-FFF2-40B4-BE49-F238E27FC236}">
                <a16:creationId xmlns:a16="http://schemas.microsoft.com/office/drawing/2014/main" id="{8C5BBDD7-2ABD-6DAB-9906-0251C0C92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69" y="1296761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ands-On Gitpod.io Online IDE. Introduction | by Rajesh Shah | codeburst">
            <a:extLst>
              <a:ext uri="{FF2B5EF4-FFF2-40B4-BE49-F238E27FC236}">
                <a16:creationId xmlns:a16="http://schemas.microsoft.com/office/drawing/2014/main" id="{B4CBD5EF-C59E-81DB-BD2A-3B4E08AB9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141" y="2381250"/>
            <a:ext cx="4840044" cy="293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se Gitpod - Argo CD - Declarative GitOps CD for Kubernetes">
            <a:extLst>
              <a:ext uri="{FF2B5EF4-FFF2-40B4-BE49-F238E27FC236}">
                <a16:creationId xmlns:a16="http://schemas.microsoft.com/office/drawing/2014/main" id="{4F948421-8FB9-5E29-DAAB-925731BCD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060" y="4619625"/>
            <a:ext cx="2449940" cy="18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FA9E20-1398-5508-3419-EB9CC891A5A6}"/>
              </a:ext>
            </a:extLst>
          </p:cNvPr>
          <p:cNvSpPr txBox="1"/>
          <p:nvPr/>
        </p:nvSpPr>
        <p:spPr>
          <a:xfrm>
            <a:off x="7003141" y="1458686"/>
            <a:ext cx="4886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dirty="0"/>
              <a:t>Try: </a:t>
            </a:r>
            <a:r>
              <a:rPr kumimoji="1" lang="en-US" altLang="ko-US" dirty="0" err="1"/>
              <a:t>gitpod.io</a:t>
            </a:r>
            <a:r>
              <a:rPr kumimoji="1" lang="en-US" altLang="ko-US" dirty="0"/>
              <a:t>/#/</a:t>
            </a:r>
            <a:r>
              <a:rPr kumimoji="1" lang="en-US" altLang="ko-US" dirty="0" err="1"/>
              <a:t>github.com</a:t>
            </a:r>
            <a:r>
              <a:rPr kumimoji="1" lang="en-US" altLang="ko-US" dirty="0"/>
              <a:t>/</a:t>
            </a:r>
            <a:r>
              <a:rPr kumimoji="1" lang="en-US" altLang="ko-US" dirty="0" err="1"/>
              <a:t>msa-ez</a:t>
            </a:r>
            <a:r>
              <a:rPr kumimoji="1" lang="en-US" altLang="ko-US" dirty="0"/>
              <a:t>/platform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5ED213-5792-80F3-9BFB-D92AA565A172}"/>
              </a:ext>
            </a:extLst>
          </p:cNvPr>
          <p:cNvSpPr txBox="1"/>
          <p:nvPr/>
        </p:nvSpPr>
        <p:spPr>
          <a:xfrm>
            <a:off x="663678" y="277428"/>
            <a:ext cx="6105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3195" indent="0">
              <a:buNone/>
            </a:pPr>
            <a:r>
              <a:rPr kumimoji="1" lang="en-US" altLang="ko-US" dirty="0">
                <a:solidFill>
                  <a:schemeClr val="bg1"/>
                </a:solidFill>
                <a:highlight>
                  <a:srgbClr val="553CC4"/>
                </a:highlight>
              </a:rPr>
              <a:t> Dev.  </a:t>
            </a:r>
          </a:p>
        </p:txBody>
      </p:sp>
    </p:spTree>
    <p:extLst>
      <p:ext uri="{BB962C8B-B14F-4D97-AF65-F5344CB8AC3E}">
        <p14:creationId xmlns:p14="http://schemas.microsoft.com/office/powerpoint/2010/main" val="2824374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16A098-B95C-408C-6B4F-7E64F3A23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sz="3600" dirty="0"/>
              <a:t>Selection of Cloud IDE</a:t>
            </a:r>
            <a:endParaRPr kumimoji="1" lang="ko-US" altLang="en-US" sz="36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3AAB55-8480-E803-0C34-D4E2DB18A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380" y="1426193"/>
            <a:ext cx="4836434" cy="4888215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kumimoji="1" lang="ko-US" altLang="en-US" dirty="0"/>
              <a:t>자원</a:t>
            </a:r>
            <a:r>
              <a:rPr kumimoji="1" lang="ko-KR" altLang="en-US" dirty="0"/>
              <a:t> 확장성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쿠버네티스</a:t>
            </a:r>
            <a:r>
              <a:rPr kumimoji="1" lang="ko-KR" altLang="en-US" dirty="0"/>
              <a:t> 상에서 동작하는가</a:t>
            </a:r>
            <a:r>
              <a:rPr kumimoji="1" lang="en-US" altLang="ko-KR" dirty="0"/>
              <a:t>?</a:t>
            </a:r>
          </a:p>
          <a:p>
            <a:pPr>
              <a:buFont typeface="Wingdings" pitchFamily="2" charset="2"/>
              <a:buChar char="ü"/>
            </a:pPr>
            <a:r>
              <a:rPr kumimoji="1" lang="ko-KR" altLang="en-US" dirty="0" err="1"/>
              <a:t>폴리글랏</a:t>
            </a:r>
            <a:r>
              <a:rPr kumimoji="1" lang="ko-KR" altLang="en-US" dirty="0"/>
              <a:t> 마이크로 서비스를 구성할 수 있어야 하기 때문에 얼마나 많은 언어를 지원하는가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>
              <a:buFont typeface="Wingdings" pitchFamily="2" charset="2"/>
              <a:buChar char="ü"/>
            </a:pPr>
            <a:r>
              <a:rPr kumimoji="1" lang="ko-KR" altLang="en-US" dirty="0"/>
              <a:t>플러그인 마켓이 얼마나 큰가</a:t>
            </a:r>
            <a:r>
              <a:rPr kumimoji="1" lang="en-US" altLang="ko-KR" dirty="0"/>
              <a:t>?</a:t>
            </a:r>
            <a:br>
              <a:rPr kumimoji="1" lang="en-US" altLang="ko-KR" dirty="0"/>
            </a:br>
            <a:r>
              <a:rPr kumimoji="1" lang="en-US" altLang="ko-KR" dirty="0" err="1"/>
              <a:t>VSCode</a:t>
            </a:r>
            <a:r>
              <a:rPr kumimoji="1" lang="en-US" altLang="ko-KR" dirty="0"/>
              <a:t> </a:t>
            </a:r>
            <a:r>
              <a:rPr kumimoji="1" lang="ko-KR" altLang="en-US" dirty="0"/>
              <a:t>수준의 </a:t>
            </a:r>
            <a:r>
              <a:rPr kumimoji="1" lang="ko-KR" altLang="en-US" dirty="0" err="1"/>
              <a:t>마켓플레이스를</a:t>
            </a:r>
            <a:r>
              <a:rPr kumimoji="1" lang="ko-KR" altLang="en-US" dirty="0"/>
              <a:t> 제공하는가</a:t>
            </a:r>
            <a:r>
              <a:rPr kumimoji="1" lang="en-US" altLang="ko-KR" dirty="0"/>
              <a:t>?</a:t>
            </a:r>
          </a:p>
          <a:p>
            <a:pPr>
              <a:buFont typeface="Wingdings" pitchFamily="2" charset="2"/>
              <a:buChar char="ü"/>
            </a:pPr>
            <a:r>
              <a:rPr kumimoji="1" lang="en-US" altLang="ko-US" dirty="0"/>
              <a:t>On-Prem </a:t>
            </a:r>
            <a:r>
              <a:rPr kumimoji="1" lang="ko-KR" altLang="en-US" dirty="0"/>
              <a:t>운영이 가능한 오픈소스인가</a:t>
            </a:r>
            <a:r>
              <a:rPr kumimoji="1" lang="en-US" altLang="ko-KR" dirty="0"/>
              <a:t>?</a:t>
            </a:r>
            <a:endParaRPr kumimoji="1" lang="ko-US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A6320D-2E3F-E8F3-43AE-31A9B574D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167" y="0"/>
            <a:ext cx="6115833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4B0021F-B04D-AB44-7BC4-2F2621DCF21A}"/>
              </a:ext>
            </a:extLst>
          </p:cNvPr>
          <p:cNvSpPr/>
          <p:nvPr/>
        </p:nvSpPr>
        <p:spPr>
          <a:xfrm>
            <a:off x="6076166" y="543591"/>
            <a:ext cx="6115833" cy="142808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65355F-943C-DD66-C032-BF1D8E238639}"/>
              </a:ext>
            </a:extLst>
          </p:cNvPr>
          <p:cNvSpPr txBox="1"/>
          <p:nvPr/>
        </p:nvSpPr>
        <p:spPr>
          <a:xfrm>
            <a:off x="1171574" y="3870300"/>
            <a:ext cx="566261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US" altLang="en-US" sz="1050" dirty="0"/>
              <a:t>https://www.augmentedmind.de/2021/05/02/cloud-ide-comparison-2021/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D628F1-51AC-2ECD-7911-340C62E23C25}"/>
              </a:ext>
            </a:extLst>
          </p:cNvPr>
          <p:cNvSpPr txBox="1"/>
          <p:nvPr/>
        </p:nvSpPr>
        <p:spPr>
          <a:xfrm>
            <a:off x="6071419" y="1136516"/>
            <a:ext cx="6120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u="sng" dirty="0">
                <a:solidFill>
                  <a:srgbClr val="553CC4"/>
                </a:solidFill>
              </a:rPr>
              <a:t>CNCF </a:t>
            </a:r>
            <a:r>
              <a:rPr kumimoji="1" lang="ko-KR" altLang="en-US" b="1" u="sng" dirty="0">
                <a:solidFill>
                  <a:srgbClr val="553CC4"/>
                </a:solidFill>
              </a:rPr>
              <a:t>프로젝트</a:t>
            </a:r>
            <a:r>
              <a:rPr kumimoji="1" lang="en-US" altLang="ko-KR" b="1" u="sng" dirty="0">
                <a:solidFill>
                  <a:srgbClr val="553CC4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67987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624BE-7292-70CE-17F5-E67A2B35C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 err="1"/>
              <a:t>Microcks</a:t>
            </a:r>
            <a:r>
              <a:rPr kumimoji="1" lang="en-US" altLang="ko-US" dirty="0"/>
              <a:t>: Open Source API mgmt. </a:t>
            </a:r>
            <a:endParaRPr kumimoji="1" lang="ko-US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5ED213-5792-80F3-9BFB-D92AA565A172}"/>
              </a:ext>
            </a:extLst>
          </p:cNvPr>
          <p:cNvSpPr txBox="1"/>
          <p:nvPr/>
        </p:nvSpPr>
        <p:spPr>
          <a:xfrm>
            <a:off x="663678" y="277428"/>
            <a:ext cx="6105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3195" indent="0">
              <a:buNone/>
            </a:pPr>
            <a:r>
              <a:rPr kumimoji="1" lang="en-US" altLang="ko-US" dirty="0">
                <a:solidFill>
                  <a:schemeClr val="bg1"/>
                </a:solidFill>
                <a:highlight>
                  <a:srgbClr val="553CC4"/>
                </a:highlight>
              </a:rPr>
              <a:t> Dev.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2107FF-50CA-3322-F63F-4FF189F6E714}"/>
              </a:ext>
            </a:extLst>
          </p:cNvPr>
          <p:cNvSpPr txBox="1"/>
          <p:nvPr/>
        </p:nvSpPr>
        <p:spPr>
          <a:xfrm>
            <a:off x="7565922" y="1725561"/>
            <a:ext cx="41590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u="sng" dirty="0"/>
              <a:t>마이크로 서비스의 분리 병렬 개발을 위한 </a:t>
            </a:r>
            <a:r>
              <a:rPr kumimoji="1" lang="en-US" altLang="ko-KR" b="1" u="sng" dirty="0"/>
              <a:t>API </a:t>
            </a:r>
            <a:r>
              <a:rPr kumimoji="1" lang="ko-KR" altLang="en-US" b="1" u="sng" dirty="0"/>
              <a:t>포탈</a:t>
            </a:r>
            <a:endParaRPr kumimoji="1"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동적 </a:t>
            </a:r>
            <a:r>
              <a:rPr kumimoji="1" lang="en-US" altLang="ko-KR" dirty="0"/>
              <a:t>Mock </a:t>
            </a:r>
            <a:r>
              <a:rPr kumimoji="1" lang="ko-KR" altLang="en-US" dirty="0"/>
              <a:t>서비스 생성</a:t>
            </a:r>
            <a:endParaRPr kumimoji="1"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Open API3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동기</a:t>
            </a:r>
            <a:r>
              <a:rPr kumimoji="1" lang="en-US" altLang="ko-KR" dirty="0"/>
              <a:t>), Async API (</a:t>
            </a:r>
            <a:r>
              <a:rPr kumimoji="1" lang="ko-KR" altLang="en-US" dirty="0"/>
              <a:t>비동기</a:t>
            </a:r>
            <a:r>
              <a:rPr kumimoji="1" lang="en-US" altLang="ko-KR" dirty="0"/>
              <a:t>)</a:t>
            </a:r>
            <a:r>
              <a:rPr kumimoji="1" lang="ko-KR" altLang="en-US" dirty="0"/>
              <a:t> 지원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API </a:t>
            </a:r>
            <a:r>
              <a:rPr kumimoji="1" lang="ko-KR" altLang="en-US" dirty="0"/>
              <a:t>문서화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API </a:t>
            </a:r>
            <a:r>
              <a:rPr kumimoji="1" lang="ko-KR" altLang="en-US" dirty="0"/>
              <a:t>사용 </a:t>
            </a:r>
            <a:r>
              <a:rPr kumimoji="1" lang="en-US" altLang="ko-KR" dirty="0"/>
              <a:t>(</a:t>
            </a:r>
            <a:r>
              <a:rPr kumimoji="1" lang="ko-KR" altLang="en-US" dirty="0"/>
              <a:t>사용량 성공</a:t>
            </a:r>
            <a:r>
              <a:rPr kumimoji="1" lang="en-US" altLang="ko-KR" dirty="0"/>
              <a:t>/</a:t>
            </a:r>
            <a:r>
              <a:rPr kumimoji="1" lang="ko-KR" altLang="en-US" dirty="0"/>
              <a:t>실패</a:t>
            </a:r>
            <a:r>
              <a:rPr kumimoji="1" lang="en-US" altLang="ko-KR" dirty="0"/>
              <a:t>)</a:t>
            </a:r>
            <a:r>
              <a:rPr kumimoji="1" lang="ko-KR" altLang="en-US" dirty="0"/>
              <a:t> 통계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u="sng" dirty="0">
                <a:solidFill>
                  <a:srgbClr val="553CC4"/>
                </a:solidFill>
              </a:rPr>
              <a:t>CNCF </a:t>
            </a:r>
            <a:r>
              <a:rPr kumimoji="1" lang="ko-KR" altLang="en-US" b="1" u="sng" dirty="0">
                <a:solidFill>
                  <a:srgbClr val="553CC4"/>
                </a:solidFill>
              </a:rPr>
              <a:t>프로젝트</a:t>
            </a:r>
            <a:r>
              <a:rPr kumimoji="1" lang="en-US" altLang="ko-KR" b="1" u="sng" dirty="0">
                <a:solidFill>
                  <a:srgbClr val="553CC4"/>
                </a:solidFill>
              </a:rPr>
              <a:t>!</a:t>
            </a:r>
          </a:p>
        </p:txBody>
      </p:sp>
      <p:pic>
        <p:nvPicPr>
          <p:cNvPr id="5124" name="Picture 4" descr="Microcks - YouTube">
            <a:extLst>
              <a:ext uri="{FF2B5EF4-FFF2-40B4-BE49-F238E27FC236}">
                <a16:creationId xmlns:a16="http://schemas.microsoft.com/office/drawing/2014/main" id="{478F53CD-F790-6198-5E79-E2823E0C8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594" y="4546595"/>
            <a:ext cx="3614788" cy="203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AB53BD-30F0-9069-40AC-6C0875398234}"/>
              </a:ext>
            </a:extLst>
          </p:cNvPr>
          <p:cNvSpPr txBox="1"/>
          <p:nvPr/>
        </p:nvSpPr>
        <p:spPr>
          <a:xfrm>
            <a:off x="950239" y="1847058"/>
            <a:ext cx="1787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dirty="0"/>
              <a:t>Provider model</a:t>
            </a:r>
            <a:endParaRPr kumimoji="1" lang="ko-US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D4FCF64-E421-4E0E-5A34-AC6DBCD7F386}"/>
              </a:ext>
            </a:extLst>
          </p:cNvPr>
          <p:cNvCxnSpPr>
            <a:cxnSpLocks/>
          </p:cNvCxnSpPr>
          <p:nvPr/>
        </p:nvCxnSpPr>
        <p:spPr>
          <a:xfrm>
            <a:off x="3379088" y="2842843"/>
            <a:ext cx="5288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BFFA702-9DC6-5285-68EC-07A0DE944A91}"/>
              </a:ext>
            </a:extLst>
          </p:cNvPr>
          <p:cNvCxnSpPr>
            <a:cxnSpLocks/>
            <a:endCxn id="5124" idx="0"/>
          </p:cNvCxnSpPr>
          <p:nvPr/>
        </p:nvCxnSpPr>
        <p:spPr>
          <a:xfrm>
            <a:off x="5523988" y="3645638"/>
            <a:ext cx="0" cy="90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C30606-5DFD-89B3-6E25-3C1242352E19}"/>
              </a:ext>
            </a:extLst>
          </p:cNvPr>
          <p:cNvSpPr txBox="1"/>
          <p:nvPr/>
        </p:nvSpPr>
        <p:spPr>
          <a:xfrm>
            <a:off x="3716594" y="4049360"/>
            <a:ext cx="1557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dirty="0"/>
              <a:t>Mock service</a:t>
            </a:r>
            <a:endParaRPr kumimoji="1" lang="ko-US" altLang="en-US" dirty="0"/>
          </a:p>
        </p:txBody>
      </p:sp>
      <p:pic>
        <p:nvPicPr>
          <p:cNvPr id="5126" name="Picture 6" descr="How to Generate an OpenAPI Description for an API">
            <a:extLst>
              <a:ext uri="{FF2B5EF4-FFF2-40B4-BE49-F238E27FC236}">
                <a16:creationId xmlns:a16="http://schemas.microsoft.com/office/drawing/2014/main" id="{D19D4486-B752-B244-6F6A-3E6F8FFB2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582" y="2016871"/>
            <a:ext cx="2070278" cy="162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Understanding AsyncAPIs with a Practical Example | by Dunith Danushka |  Tributary Data | Medium">
            <a:extLst>
              <a:ext uri="{FF2B5EF4-FFF2-40B4-BE49-F238E27FC236}">
                <a16:creationId xmlns:a16="http://schemas.microsoft.com/office/drawing/2014/main" id="{FCBDB37F-2AFB-FAA6-526C-B55A383D02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24" b="33704"/>
          <a:stretch/>
        </p:blipFill>
        <p:spPr bwMode="auto">
          <a:xfrm>
            <a:off x="5700007" y="2598512"/>
            <a:ext cx="1480457" cy="31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C97C4AB-3926-42E9-8009-EEDB983C1E3C}"/>
              </a:ext>
            </a:extLst>
          </p:cNvPr>
          <p:cNvSpPr txBox="1"/>
          <p:nvPr/>
        </p:nvSpPr>
        <p:spPr>
          <a:xfrm>
            <a:off x="903313" y="4620945"/>
            <a:ext cx="1984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dirty="0"/>
              <a:t>Consumer model</a:t>
            </a:r>
            <a:endParaRPr kumimoji="1" lang="ko-US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3EB5928-1AAB-87BC-33A9-48CA3789D427}"/>
              </a:ext>
            </a:extLst>
          </p:cNvPr>
          <p:cNvCxnSpPr>
            <a:cxnSpLocks/>
          </p:cNvCxnSpPr>
          <p:nvPr/>
        </p:nvCxnSpPr>
        <p:spPr>
          <a:xfrm>
            <a:off x="3073406" y="5570570"/>
            <a:ext cx="5288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29E8FFA-A9EF-2712-818F-AEBC3C87C49E}"/>
              </a:ext>
            </a:extLst>
          </p:cNvPr>
          <p:cNvSpPr txBox="1"/>
          <p:nvPr/>
        </p:nvSpPr>
        <p:spPr>
          <a:xfrm>
            <a:off x="3020547" y="5194251"/>
            <a:ext cx="56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dirty="0"/>
              <a:t>test</a:t>
            </a:r>
            <a:endParaRPr kumimoji="1" lang="ko-US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48DAD53-1702-7FD3-C50F-2B434F67B3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091" r="4955"/>
          <a:stretch/>
        </p:blipFill>
        <p:spPr>
          <a:xfrm>
            <a:off x="250373" y="2129534"/>
            <a:ext cx="1508722" cy="220078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1031886-78F2-515A-6FBE-63DEF9173A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6211" b="24182"/>
          <a:stretch/>
        </p:blipFill>
        <p:spPr>
          <a:xfrm>
            <a:off x="1132443" y="4916956"/>
            <a:ext cx="1653565" cy="16685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553427-B50D-6742-0EB2-DDE41BBF8921}"/>
              </a:ext>
            </a:extLst>
          </p:cNvPr>
          <p:cNvSpPr txBox="1"/>
          <p:nvPr/>
        </p:nvSpPr>
        <p:spPr>
          <a:xfrm>
            <a:off x="7982299" y="5611737"/>
            <a:ext cx="37426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참고영상</a:t>
            </a:r>
            <a:r>
              <a:rPr lang="en-US" altLang="ko-KR" dirty="0"/>
              <a:t>:</a:t>
            </a:r>
            <a:r>
              <a:rPr lang="ko-KR" altLang="en-US" dirty="0"/>
              <a:t>  </a:t>
            </a:r>
            <a:r>
              <a:rPr lang="ko-US" altLang="en-US" dirty="0"/>
              <a:t>https://www.youtube.com/watch?v=BlqwuMqI3J8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2E144F5-3E3D-CF07-C2B6-C89F0BC3C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214" y="2365027"/>
            <a:ext cx="2215201" cy="8648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200DC83-FD94-B96B-CBB8-73CB8F72F048}"/>
              </a:ext>
            </a:extLst>
          </p:cNvPr>
          <p:cNvSpPr txBox="1"/>
          <p:nvPr/>
        </p:nvSpPr>
        <p:spPr>
          <a:xfrm>
            <a:off x="1392452" y="1289966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b="1" u="sng" dirty="0" err="1"/>
              <a:t>MSAez</a:t>
            </a:r>
            <a:endParaRPr kumimoji="1" lang="ko-US" altLang="en-US" b="1" u="sng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63AE09-7A95-9333-2E2B-4AA6D6E2FBE0}"/>
              </a:ext>
            </a:extLst>
          </p:cNvPr>
          <p:cNvSpPr txBox="1"/>
          <p:nvPr/>
        </p:nvSpPr>
        <p:spPr>
          <a:xfrm>
            <a:off x="4787741" y="1294668"/>
            <a:ext cx="1164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b="1" u="sng" dirty="0" err="1"/>
              <a:t>Microcks</a:t>
            </a:r>
            <a:endParaRPr kumimoji="1" lang="ko-US" altLang="en-US" b="1" u="sng" dirty="0"/>
          </a:p>
        </p:txBody>
      </p:sp>
    </p:spTree>
    <p:extLst>
      <p:ext uri="{BB962C8B-B14F-4D97-AF65-F5344CB8AC3E}">
        <p14:creationId xmlns:p14="http://schemas.microsoft.com/office/powerpoint/2010/main" val="3531367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624BE-7292-70CE-17F5-E67A2B35C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/>
              <a:t>Kind: Lightweight K8s Sandbox</a:t>
            </a:r>
            <a:endParaRPr kumimoji="1" lang="ko-US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5ED213-5792-80F3-9BFB-D92AA565A172}"/>
              </a:ext>
            </a:extLst>
          </p:cNvPr>
          <p:cNvSpPr txBox="1"/>
          <p:nvPr/>
        </p:nvSpPr>
        <p:spPr>
          <a:xfrm>
            <a:off x="663678" y="277428"/>
            <a:ext cx="6105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3195" indent="0">
              <a:buNone/>
            </a:pPr>
            <a:r>
              <a:rPr kumimoji="1" lang="en-US" altLang="ko-US" dirty="0">
                <a:solidFill>
                  <a:schemeClr val="bg1"/>
                </a:solidFill>
                <a:highlight>
                  <a:srgbClr val="553CC4"/>
                </a:highlight>
              </a:rPr>
              <a:t> Dev.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2107FF-50CA-3322-F63F-4FF189F6E714}"/>
              </a:ext>
            </a:extLst>
          </p:cNvPr>
          <p:cNvSpPr txBox="1"/>
          <p:nvPr/>
        </p:nvSpPr>
        <p:spPr>
          <a:xfrm>
            <a:off x="7565922" y="1725561"/>
            <a:ext cx="41590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u="sng" dirty="0" err="1"/>
              <a:t>Minikube</a:t>
            </a:r>
            <a:r>
              <a:rPr kumimoji="1" lang="en-US" altLang="ko-KR" b="1" u="sng" dirty="0"/>
              <a:t> </a:t>
            </a:r>
            <a:r>
              <a:rPr kumimoji="1" lang="ko-KR" altLang="en-US" b="1" u="sng" dirty="0"/>
              <a:t>보다 작은 </a:t>
            </a:r>
            <a:r>
              <a:rPr kumimoji="1" lang="en-US" altLang="ko-KR" b="1" u="sng" dirty="0"/>
              <a:t>K8s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주로 개발자 테스트</a:t>
            </a:r>
            <a:r>
              <a:rPr kumimoji="1" lang="en-US" altLang="ko-KR" dirty="0"/>
              <a:t>/</a:t>
            </a:r>
            <a:r>
              <a:rPr kumimoji="1" lang="ko-KR" altLang="en-US" dirty="0"/>
              <a:t>교육용 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Pod </a:t>
            </a:r>
            <a:r>
              <a:rPr kumimoji="1" lang="ko-KR" altLang="en-US" dirty="0"/>
              <a:t>내에 실행가능 </a:t>
            </a:r>
            <a:r>
              <a:rPr kumimoji="1" lang="en-US" altLang="ko-KR" dirty="0"/>
              <a:t>(Docker in docker)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Gitpod</a:t>
            </a:r>
            <a:r>
              <a:rPr kumimoji="1" lang="en-US" altLang="ko-KR" dirty="0"/>
              <a:t> </a:t>
            </a:r>
            <a:r>
              <a:rPr kumimoji="1" lang="ko-KR" altLang="en-US" dirty="0"/>
              <a:t>내에서 바로 사용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u="sng" dirty="0">
                <a:solidFill>
                  <a:srgbClr val="553CC4"/>
                </a:solidFill>
              </a:rPr>
              <a:t>CNCF </a:t>
            </a:r>
            <a:r>
              <a:rPr kumimoji="1" lang="ko-KR" altLang="en-US" b="1" u="sng" dirty="0">
                <a:solidFill>
                  <a:srgbClr val="553CC4"/>
                </a:solidFill>
              </a:rPr>
              <a:t>프로젝트</a:t>
            </a:r>
            <a:r>
              <a:rPr kumimoji="1" lang="en-US" altLang="ko-KR" b="1" u="sng" dirty="0">
                <a:solidFill>
                  <a:srgbClr val="553CC4"/>
                </a:solidFill>
              </a:rPr>
              <a:t>!</a:t>
            </a:r>
          </a:p>
        </p:txBody>
      </p:sp>
      <p:pic>
        <p:nvPicPr>
          <p:cNvPr id="6146" name="Picture 2" descr="kind">
            <a:extLst>
              <a:ext uri="{FF2B5EF4-FFF2-40B4-BE49-F238E27FC236}">
                <a16:creationId xmlns:a16="http://schemas.microsoft.com/office/drawing/2014/main" id="{601ABF77-524B-837D-9B3D-FD5EE3B7D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24" y="1985495"/>
            <a:ext cx="5875111" cy="354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303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624BE-7292-70CE-17F5-E67A2B35C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/>
              <a:t>Argo CD: Open Source </a:t>
            </a:r>
            <a:r>
              <a:rPr kumimoji="1" lang="en-US" altLang="ko-US" dirty="0" err="1"/>
              <a:t>gitOps</a:t>
            </a:r>
            <a:endParaRPr kumimoji="1" lang="ko-US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DFC4CF-4C4D-4D49-CDA7-7EE3AD8A87C1}"/>
              </a:ext>
            </a:extLst>
          </p:cNvPr>
          <p:cNvSpPr txBox="1"/>
          <p:nvPr/>
        </p:nvSpPr>
        <p:spPr>
          <a:xfrm>
            <a:off x="7551174" y="1725561"/>
            <a:ext cx="448872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u="sng" dirty="0"/>
              <a:t>선언형 인프라 설정 </a:t>
            </a:r>
            <a:r>
              <a:rPr kumimoji="1" lang="en-US" altLang="ko-KR" b="1" u="sng" dirty="0"/>
              <a:t>(</a:t>
            </a:r>
            <a:r>
              <a:rPr kumimoji="1" lang="en-US" altLang="ko-KR" b="1" u="sng" dirty="0" err="1"/>
              <a:t>IaaC</a:t>
            </a:r>
            <a:r>
              <a:rPr kumimoji="1" lang="en-US" altLang="ko-KR" b="1" u="sng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US" b="1" u="sng" dirty="0"/>
              <a:t>Git </a:t>
            </a:r>
            <a:r>
              <a:rPr kumimoji="1" lang="ko-KR" altLang="en-US" b="1" u="sng" dirty="0"/>
              <a:t>의 형상이 곧 </a:t>
            </a:r>
            <a:r>
              <a:rPr kumimoji="1" lang="en-US" altLang="ko-KR" b="1" u="sng" dirty="0">
                <a:sym typeface="Wingdings" pitchFamily="2" charset="2"/>
              </a:rPr>
              <a:t></a:t>
            </a:r>
            <a:r>
              <a:rPr kumimoji="1" lang="ko-KR" altLang="en-US" b="1" u="sng" dirty="0">
                <a:sym typeface="Wingdings" pitchFamily="2" charset="2"/>
              </a:rPr>
              <a:t> 애플리케이션 상태</a:t>
            </a:r>
            <a:endParaRPr kumimoji="1" lang="en-US" altLang="ko-KR" b="1" u="sng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US" dirty="0"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sym typeface="Wingdings" pitchFamily="2" charset="2"/>
              </a:rPr>
              <a:t>Pull Request  </a:t>
            </a:r>
            <a:r>
              <a:rPr kumimoji="1" lang="ko-KR" altLang="en-US" dirty="0">
                <a:sym typeface="Wingdings" pitchFamily="2" charset="2"/>
              </a:rPr>
              <a:t>변경의 승인</a:t>
            </a:r>
            <a:endParaRPr kumimoji="1" lang="en-US" altLang="ko-KR" dirty="0"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US" dirty="0">
                <a:sym typeface="Wingdings" pitchFamily="2" charset="2"/>
              </a:rPr>
              <a:t>Tag  </a:t>
            </a:r>
            <a:r>
              <a:rPr kumimoji="1" lang="ko-KR" altLang="en-US" dirty="0">
                <a:sym typeface="Wingdings" pitchFamily="2" charset="2"/>
              </a:rPr>
              <a:t>상태의 </a:t>
            </a:r>
            <a:r>
              <a:rPr kumimoji="1" lang="en-US" altLang="ko-KR" dirty="0">
                <a:sym typeface="Wingdings" pitchFamily="2" charset="2"/>
              </a:rPr>
              <a:t>Freezing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US" dirty="0">
                <a:sym typeface="Wingdings" pitchFamily="2" charset="2"/>
              </a:rPr>
              <a:t>Rollback  </a:t>
            </a:r>
            <a:r>
              <a:rPr kumimoji="1" lang="ko-KR" altLang="en-US" dirty="0">
                <a:sym typeface="Wingdings" pitchFamily="2" charset="2"/>
              </a:rPr>
              <a:t>상태의 복구</a:t>
            </a:r>
            <a:endParaRPr kumimoji="1" lang="en-US" altLang="ko-KR" dirty="0">
              <a:sym typeface="Wingdings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385AC9-EED1-6C83-DA27-B18D935C9DB2}"/>
              </a:ext>
            </a:extLst>
          </p:cNvPr>
          <p:cNvSpPr txBox="1"/>
          <p:nvPr/>
        </p:nvSpPr>
        <p:spPr>
          <a:xfrm>
            <a:off x="663678" y="277428"/>
            <a:ext cx="6105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3195" indent="0">
              <a:buNone/>
            </a:pPr>
            <a:r>
              <a:rPr kumimoji="1" lang="en-US" altLang="ko-US" dirty="0">
                <a:solidFill>
                  <a:schemeClr val="bg1"/>
                </a:solidFill>
                <a:highlight>
                  <a:srgbClr val="553CC4"/>
                </a:highlight>
              </a:rPr>
              <a:t> Ops.  </a:t>
            </a:r>
          </a:p>
        </p:txBody>
      </p:sp>
      <p:pic>
        <p:nvPicPr>
          <p:cNvPr id="3076" name="Picture 4" descr="Introducing the ApplicationSet Controller for Argo CD | by Jonathan West |  Argo Project">
            <a:extLst>
              <a:ext uri="{FF2B5EF4-FFF2-40B4-BE49-F238E27FC236}">
                <a16:creationId xmlns:a16="http://schemas.microsoft.com/office/drawing/2014/main" id="{CEAF30BF-DA7A-3E2C-2265-0C582E7FF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706" y="2960785"/>
            <a:ext cx="4746153" cy="302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C122ED-3BA8-39E2-7043-9C979524D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90" y="1881984"/>
            <a:ext cx="3017001" cy="17455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위로 굽은 화살표[B] 5">
            <a:extLst>
              <a:ext uri="{FF2B5EF4-FFF2-40B4-BE49-F238E27FC236}">
                <a16:creationId xmlns:a16="http://schemas.microsoft.com/office/drawing/2014/main" id="{62BEAA3F-2EA3-5D2F-FD3D-32EF2143ADF1}"/>
              </a:ext>
            </a:extLst>
          </p:cNvPr>
          <p:cNvSpPr/>
          <p:nvPr/>
        </p:nvSpPr>
        <p:spPr>
          <a:xfrm rot="5400000">
            <a:off x="2216707" y="3715890"/>
            <a:ext cx="671636" cy="638628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BF2659-8294-B448-9AB0-F2D2DC7A71C3}"/>
              </a:ext>
            </a:extLst>
          </p:cNvPr>
          <p:cNvSpPr txBox="1"/>
          <p:nvPr/>
        </p:nvSpPr>
        <p:spPr>
          <a:xfrm>
            <a:off x="1160224" y="1479926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b="1" u="sng" dirty="0" err="1"/>
              <a:t>MSAez</a:t>
            </a:r>
            <a:endParaRPr kumimoji="1" lang="ko-US" altLang="en-US" b="1" u="sng" dirty="0"/>
          </a:p>
        </p:txBody>
      </p:sp>
    </p:spTree>
    <p:extLst>
      <p:ext uri="{BB962C8B-B14F-4D97-AF65-F5344CB8AC3E}">
        <p14:creationId xmlns:p14="http://schemas.microsoft.com/office/powerpoint/2010/main" val="3649443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624BE-7292-70CE-17F5-E67A2B35C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 err="1"/>
              <a:t>Kubesphere</a:t>
            </a:r>
            <a:r>
              <a:rPr kumimoji="1" lang="en-US" altLang="ko-US" dirty="0"/>
              <a:t>: Open Source Cluster mgmt. </a:t>
            </a:r>
            <a:endParaRPr kumimoji="1" lang="ko-US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A5BCFC-ED5C-1325-1486-73CFC5F81029}"/>
              </a:ext>
            </a:extLst>
          </p:cNvPr>
          <p:cNvSpPr txBox="1"/>
          <p:nvPr/>
        </p:nvSpPr>
        <p:spPr>
          <a:xfrm>
            <a:off x="663678" y="277428"/>
            <a:ext cx="6105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3195" indent="0">
              <a:buNone/>
            </a:pPr>
            <a:r>
              <a:rPr kumimoji="1" lang="en-US" altLang="ko-US" dirty="0">
                <a:solidFill>
                  <a:schemeClr val="bg1"/>
                </a:solidFill>
                <a:highlight>
                  <a:srgbClr val="553CC4"/>
                </a:highlight>
              </a:rPr>
              <a:t> Ops.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968544-213B-3FF8-322A-6B6CFFDEBDCA}"/>
              </a:ext>
            </a:extLst>
          </p:cNvPr>
          <p:cNvSpPr txBox="1"/>
          <p:nvPr/>
        </p:nvSpPr>
        <p:spPr>
          <a:xfrm>
            <a:off x="7551174" y="1725561"/>
            <a:ext cx="27562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u="sng" dirty="0"/>
              <a:t>멀티 클라우드</a:t>
            </a:r>
            <a:endParaRPr kumimoji="1"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u="sng" dirty="0"/>
              <a:t>다양한 </a:t>
            </a:r>
            <a:r>
              <a:rPr kumimoji="1" lang="en-US" altLang="ko-KR" b="1" u="sng" dirty="0"/>
              <a:t>Pod </a:t>
            </a:r>
            <a:r>
              <a:rPr kumimoji="1" lang="ko-KR" altLang="en-US" b="1" u="sng" dirty="0"/>
              <a:t>관리 도구</a:t>
            </a:r>
            <a:endParaRPr kumimoji="1" lang="en-US" altLang="ko-KR" b="1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b="1" u="sng" dirty="0"/>
              <a:t>Web Shell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b="1" u="sng" dirty="0"/>
              <a:t>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u="sng" dirty="0"/>
              <a:t>Observability</a:t>
            </a:r>
            <a:endParaRPr kumimoji="1" lang="en-US" altLang="ko-KR" dirty="0">
              <a:sym typeface="Wingdings" pitchFamily="2" charset="2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3992AD3-347F-0748-4087-3A108EC50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78" y="1760036"/>
            <a:ext cx="6506529" cy="358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616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C5B902-B8F8-B260-9BB4-0BE52957F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/>
              <a:t>Future Directions: </a:t>
            </a:r>
            <a:endParaRPr kumimoji="1" lang="ko-US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DA2061-E463-9F7D-D2E2-57944F283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5907" y="1273560"/>
            <a:ext cx="7232232" cy="4888215"/>
          </a:xfrm>
        </p:spPr>
        <p:txBody>
          <a:bodyPr/>
          <a:lstStyle/>
          <a:p>
            <a:pPr marL="203195" indent="0">
              <a:buNone/>
            </a:pPr>
            <a:r>
              <a:rPr kumimoji="1" lang="en-US" altLang="ko-KR" sz="1800" b="1" dirty="0">
                <a:solidFill>
                  <a:schemeClr val="bg2"/>
                </a:solidFill>
                <a:highlight>
                  <a:srgbClr val="553CC4"/>
                </a:highlight>
              </a:rPr>
              <a:t>Integration with Backstage</a:t>
            </a:r>
            <a:r>
              <a:rPr kumimoji="1" lang="ko-KR" altLang="en-US" sz="1800" b="1" dirty="0">
                <a:solidFill>
                  <a:schemeClr val="bg2"/>
                </a:solidFill>
                <a:highlight>
                  <a:srgbClr val="553CC4"/>
                </a:highlight>
              </a:rPr>
              <a:t> </a:t>
            </a:r>
            <a:r>
              <a:rPr kumimoji="1" lang="en-US" altLang="ko-KR" sz="1800" b="1" dirty="0">
                <a:solidFill>
                  <a:schemeClr val="bg2"/>
                </a:solidFill>
                <a:highlight>
                  <a:srgbClr val="553CC4"/>
                </a:highlight>
              </a:rPr>
              <a:t>Developer Portal</a:t>
            </a:r>
            <a:endParaRPr kumimoji="1" lang="en-US" altLang="ko-US" sz="1800" b="1" dirty="0">
              <a:solidFill>
                <a:schemeClr val="bg2"/>
              </a:solidFill>
              <a:highlight>
                <a:srgbClr val="553CC4"/>
              </a:highlight>
            </a:endParaRPr>
          </a:p>
          <a:p>
            <a:r>
              <a:rPr kumimoji="1" lang="en-US" altLang="ko-KR" sz="1800" dirty="0"/>
              <a:t>Backstage </a:t>
            </a:r>
            <a:r>
              <a:rPr kumimoji="1" lang="ko-KR" altLang="en-US" sz="1800" dirty="0"/>
              <a:t>앱 생성시에 </a:t>
            </a:r>
            <a:r>
              <a:rPr kumimoji="1" lang="en-US" altLang="ko-KR" sz="1800" dirty="0" err="1"/>
              <a:t>MSAez</a:t>
            </a:r>
            <a:r>
              <a:rPr kumimoji="1" lang="ko-KR" altLang="en-US" sz="1800" dirty="0" err="1"/>
              <a:t>를</a:t>
            </a:r>
            <a:r>
              <a:rPr kumimoji="1" lang="ko-KR" altLang="en-US" sz="1800" dirty="0"/>
              <a:t> 통하여 개발을 시작 하도록 플러그인 구현</a:t>
            </a:r>
            <a:endParaRPr kumimoji="1" lang="en-US" altLang="ko-KR" sz="1800" dirty="0"/>
          </a:p>
          <a:p>
            <a:pPr marL="203195" indent="0">
              <a:buNone/>
            </a:pPr>
            <a:r>
              <a:rPr kumimoji="1" lang="en-US" altLang="ko-KR" sz="1800" b="1" dirty="0">
                <a:solidFill>
                  <a:schemeClr val="bg2"/>
                </a:solidFill>
                <a:highlight>
                  <a:srgbClr val="553CC4"/>
                </a:highlight>
              </a:rPr>
              <a:t>AI-aided Operation Assist</a:t>
            </a:r>
            <a:endParaRPr kumimoji="1" lang="en-US" altLang="ko-US" sz="1800" b="1" dirty="0">
              <a:solidFill>
                <a:schemeClr val="bg2"/>
              </a:solidFill>
              <a:highlight>
                <a:srgbClr val="553CC4"/>
              </a:highlight>
            </a:endParaRPr>
          </a:p>
          <a:p>
            <a:r>
              <a:rPr kumimoji="1" lang="en-US" altLang="ko-US" sz="1800" dirty="0"/>
              <a:t>Kubernetes </a:t>
            </a:r>
            <a:r>
              <a:rPr kumimoji="1" lang="en-US" altLang="ko-US" sz="1800" dirty="0" err="1"/>
              <a:t>yaml</a:t>
            </a:r>
            <a:r>
              <a:rPr kumimoji="1" lang="en-US" altLang="ko-US" sz="1800" dirty="0"/>
              <a:t> </a:t>
            </a:r>
            <a:r>
              <a:rPr kumimoji="1" lang="ko-KR" altLang="en-US" sz="1800" dirty="0"/>
              <a:t>의 생성과 </a:t>
            </a:r>
            <a:r>
              <a:rPr kumimoji="1" lang="ko-KR" altLang="en-US" sz="1800" dirty="0" err="1"/>
              <a:t>디플로이를</a:t>
            </a:r>
            <a:r>
              <a:rPr kumimoji="1" lang="ko-KR" altLang="en-US" sz="1800" dirty="0"/>
              <a:t> 통한 자동 오류 수정 </a:t>
            </a:r>
            <a:r>
              <a:rPr kumimoji="1" lang="en-US" altLang="ko-KR" sz="1800" dirty="0">
                <a:sym typeface="Wingdings" pitchFamily="2" charset="2"/>
              </a:rPr>
              <a:t></a:t>
            </a:r>
            <a:r>
              <a:rPr kumimoji="1" lang="ko-KR" altLang="en-US" sz="1800" dirty="0">
                <a:sym typeface="Wingdings" pitchFamily="2" charset="2"/>
              </a:rPr>
              <a:t> 개발자 </a:t>
            </a:r>
            <a:r>
              <a:rPr kumimoji="1" lang="ko-KR" altLang="en-US" sz="1800" dirty="0" err="1">
                <a:sym typeface="Wingdings" pitchFamily="2" charset="2"/>
              </a:rPr>
              <a:t>뇌부하</a:t>
            </a:r>
            <a:r>
              <a:rPr kumimoji="1" lang="ko-KR" altLang="en-US" sz="1800" dirty="0">
                <a:sym typeface="Wingdings" pitchFamily="2" charset="2"/>
              </a:rPr>
              <a:t> 저감의 일환</a:t>
            </a:r>
            <a:endParaRPr kumimoji="1" lang="en-US" altLang="ko-KR" sz="1800" dirty="0">
              <a:sym typeface="Wingdings" pitchFamily="2" charset="2"/>
            </a:endParaRPr>
          </a:p>
          <a:p>
            <a:endParaRPr kumimoji="1" lang="en-US" altLang="ko-KR" sz="1800" dirty="0"/>
          </a:p>
          <a:p>
            <a:endParaRPr kumimoji="1" lang="ko-US" alt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80A464-2E7D-0760-C210-1933150C750A}"/>
              </a:ext>
            </a:extLst>
          </p:cNvPr>
          <p:cNvSpPr txBox="1"/>
          <p:nvPr/>
        </p:nvSpPr>
        <p:spPr>
          <a:xfrm>
            <a:off x="6603281" y="4938109"/>
            <a:ext cx="6105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임시홈페이지</a:t>
            </a:r>
            <a:r>
              <a:rPr lang="en-US" altLang="ko-KR" dirty="0"/>
              <a:t>:</a:t>
            </a:r>
            <a:r>
              <a:rPr lang="ko-KR" altLang="en-US" dirty="0"/>
              <a:t>  </a:t>
            </a:r>
            <a:r>
              <a:rPr lang="ko-US" altLang="en-US" dirty="0">
                <a:hlinkClick r:id="rId2"/>
              </a:rPr>
              <a:t>https://dx-ez.gitbook.io/dxez/</a:t>
            </a:r>
            <a:endParaRPr lang="en-US" altLang="ko-US" dirty="0"/>
          </a:p>
          <a:p>
            <a:r>
              <a:rPr lang="ko-US" altLang="en-US" dirty="0"/>
              <a:t>깃헙</a:t>
            </a:r>
            <a:r>
              <a:rPr lang="en-US" altLang="ko-US" dirty="0"/>
              <a:t>: </a:t>
            </a:r>
            <a:r>
              <a:rPr lang="en-US" altLang="ko-US" dirty="0">
                <a:hlinkClick r:id="rId3"/>
              </a:rPr>
              <a:t>https://github.com/msa-ez/platform</a:t>
            </a:r>
            <a:r>
              <a:rPr lang="ko-KR" altLang="en-US" dirty="0"/>
              <a:t> </a:t>
            </a:r>
            <a:endParaRPr lang="ko-US" altLang="en-US" dirty="0"/>
          </a:p>
        </p:txBody>
      </p:sp>
    </p:spTree>
    <p:extLst>
      <p:ext uri="{BB962C8B-B14F-4D97-AF65-F5344CB8AC3E}">
        <p14:creationId xmlns:p14="http://schemas.microsoft.com/office/powerpoint/2010/main" val="1987628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C2C0A62-5900-FB3E-5F9D-AEF71787963E}"/>
              </a:ext>
            </a:extLst>
          </p:cNvPr>
          <p:cNvSpPr txBox="1"/>
          <p:nvPr/>
        </p:nvSpPr>
        <p:spPr>
          <a:xfrm>
            <a:off x="6908800" y="10584"/>
            <a:ext cx="4876800" cy="720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altLang="ko-US" sz="1400" b="0" i="0" dirty="0">
              <a:solidFill>
                <a:srgbClr val="000000"/>
              </a:solidFill>
              <a:effectLst/>
              <a:latin typeface="UberMoveText"/>
            </a:endParaRPr>
          </a:p>
          <a:p>
            <a:pPr algn="l"/>
            <a:endParaRPr lang="en-US" altLang="ko-US" sz="1400" dirty="0">
              <a:solidFill>
                <a:srgbClr val="000000"/>
              </a:solidFill>
              <a:latin typeface="UberMoveText"/>
            </a:endParaRPr>
          </a:p>
          <a:p>
            <a:r>
              <a:rPr lang="ko-KR" altLang="en-US" sz="2400" b="1" i="0" u="sng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개발자 포탈의 </a:t>
            </a:r>
            <a:r>
              <a:rPr lang="en-US" altLang="ko-KR" sz="2400" b="1" i="0" u="sng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De-facto Standard</a:t>
            </a:r>
            <a:endParaRPr lang="en-US" altLang="ko-US" sz="2400" b="0" i="0" dirty="0">
              <a:solidFill>
                <a:srgbClr val="000000"/>
              </a:solidFill>
              <a:effectLst/>
              <a:latin typeface="UberMoveText"/>
            </a:endParaRPr>
          </a:p>
          <a:p>
            <a:pPr algn="l"/>
            <a:endParaRPr lang="en-US" altLang="ko-US" sz="1400" dirty="0">
              <a:solidFill>
                <a:srgbClr val="000000"/>
              </a:solidFill>
              <a:latin typeface="UberMoveText"/>
            </a:endParaRPr>
          </a:p>
          <a:p>
            <a:pPr algn="l"/>
            <a:endParaRPr lang="en-US" altLang="ko-US" sz="1400" b="0" i="0" dirty="0">
              <a:solidFill>
                <a:srgbClr val="000000"/>
              </a:solidFill>
              <a:effectLst/>
              <a:latin typeface="UberMoveText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마이크로서비스의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기본 </a:t>
            </a:r>
            <a:r>
              <a:rPr lang="ko-KR" alt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보일러플레이트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소스저장소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 </a:t>
            </a:r>
            <a:r>
              <a:rPr lang="en-US" altLang="ko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CI/CD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생성 </a:t>
            </a:r>
            <a:r>
              <a:rPr lang="en-US" altLang="ko-US" sz="1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https://www.youtube.com/watch?v=U1iwe3L5pzc&amp;list=PLf1KFlSkDLIBtMGwRDfaVlKMqTMrjD2yO&amp;index=3</a:t>
            </a:r>
            <a:endParaRPr lang="en-US" altLang="ko-US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br>
              <a:rPr lang="en-US" altLang="ko-US" sz="1400" b="0" dirty="0">
                <a:effectLst/>
              </a:rPr>
            </a:b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여러가지 </a:t>
            </a:r>
            <a:r>
              <a:rPr lang="ko-KR" alt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레포의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연결 커넥터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예를 들어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ko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github</a:t>
            </a:r>
            <a:r>
              <a:rPr lang="en-US" altLang="ko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ko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gitlab</a:t>
            </a:r>
            <a:r>
              <a:rPr lang="en-US" altLang="ko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ko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github</a:t>
            </a:r>
            <a:r>
              <a:rPr lang="en-US" altLang="ko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enterprise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등을 연결하여 </a:t>
            </a:r>
            <a:r>
              <a:rPr lang="ko-KR" alt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여러팀이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사용  </a:t>
            </a:r>
            <a:r>
              <a:rPr lang="en-US" altLang="ko-US" sz="1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https://www.youtube.com/watch?v=1XtJ5FAOjPk&amp;list=PLf1KFlSkDLIBtMGwRDfaVlKMqTMrjD2yO&amp;index=1</a:t>
            </a:r>
            <a:endParaRPr lang="en-US" altLang="ko-US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br>
              <a:rPr lang="en-US" altLang="ko-US" sz="1400" b="0" dirty="0">
                <a:effectLst/>
              </a:rPr>
            </a:b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각 팀에 대한 성과관리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 </a:t>
            </a:r>
            <a:r>
              <a:rPr lang="ko-KR" alt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게이미피케이션을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통한 동기부여  </a:t>
            </a:r>
            <a:r>
              <a:rPr lang="en-US" altLang="ko-US" sz="1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https://www.youtube.com/watch?v=K3xz6VAbgH8&amp;list=PLf1KFlSkDLIBtMGwRDfaVlKMqTMrjD2yO&amp;index=6</a:t>
            </a:r>
            <a:endParaRPr lang="en-US" altLang="ko-US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4"/>
            </a:pPr>
            <a:br>
              <a:rPr lang="en-US" altLang="ko-US" sz="1400" b="0" dirty="0">
                <a:effectLst/>
              </a:rPr>
            </a:b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클라우드 비용 관리 등의 다양한 플러그인이 많이 만들어져 있다는 것 </a:t>
            </a:r>
            <a:r>
              <a:rPr lang="en-US" altLang="ko-US" sz="1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6"/>
              </a:rPr>
              <a:t>https://www.youtube.com/watch?v=YLAd5hdXR_Q&amp;list=PLf1KFlSkDLIBtMGwRDfaVlKMqTMrjD2yO&amp;index=7</a:t>
            </a:r>
            <a:endParaRPr lang="en-US" altLang="ko-US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5"/>
            </a:pPr>
            <a:br>
              <a:rPr lang="en-US" altLang="ko-US" sz="1400" b="0" dirty="0">
                <a:effectLst/>
              </a:rPr>
            </a:br>
            <a:r>
              <a:rPr lang="en-US" altLang="ko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workflow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라는 </a:t>
            </a:r>
            <a:r>
              <a:rPr lang="en-US" altLang="ko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data pipeline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을 내장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altLang="ko-US" sz="1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7"/>
              </a:rPr>
              <a:t>https://www.youtube.com/watch?v=rH46MLNZIPM&amp;list=PLf1KFlSkDLIBtMGwRDfaVlKMqTMrjD2yO&amp;index=5</a:t>
            </a:r>
            <a:endParaRPr lang="en-US" altLang="ko-US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6"/>
            </a:pPr>
            <a:br>
              <a:rPr lang="en-US" altLang="ko-US" sz="1400" b="0" dirty="0">
                <a:effectLst/>
              </a:rPr>
            </a:br>
            <a:r>
              <a:rPr lang="en-US" altLang="ko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kubernetes</a:t>
            </a:r>
            <a:r>
              <a:rPr lang="en-US" altLang="ko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멀티 클러스터 관리가 된다는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이건 </a:t>
            </a:r>
            <a:r>
              <a:rPr lang="en-US" altLang="ko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kubesphere</a:t>
            </a:r>
            <a:r>
              <a:rPr lang="en-US" altLang="ko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와 같음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6"/>
            </a:pPr>
            <a:r>
              <a:rPr lang="en-US" altLang="ko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API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관리기능이 포함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6"/>
            </a:pPr>
            <a:r>
              <a:rPr lang="en-US" altLang="ko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Documentation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기능이 포함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altLang="ko-KR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8" name="Picture 4" descr="What the heck is Backstage anyway? | Backstage Software Catalog and  Developer Platform">
            <a:extLst>
              <a:ext uri="{FF2B5EF4-FFF2-40B4-BE49-F238E27FC236}">
                <a16:creationId xmlns:a16="http://schemas.microsoft.com/office/drawing/2014/main" id="{9C01C186-FD9A-D090-A628-9FF223EC2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1836960"/>
            <a:ext cx="65024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ackstage by Spotify | Supercharged developer portals">
            <a:extLst>
              <a:ext uri="{FF2B5EF4-FFF2-40B4-BE49-F238E27FC236}">
                <a16:creationId xmlns:a16="http://schemas.microsoft.com/office/drawing/2014/main" id="{2AAC2EFD-93BA-CB81-104B-5FC1DD9A12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5" t="38616" r="16499" b="39285"/>
          <a:stretch/>
        </p:blipFill>
        <p:spPr bwMode="auto">
          <a:xfrm>
            <a:off x="671512" y="767829"/>
            <a:ext cx="4086226" cy="72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0A3EC3-B0D3-A3E0-CE6A-E7D4CEBE33E9}"/>
              </a:ext>
            </a:extLst>
          </p:cNvPr>
          <p:cNvSpPr txBox="1"/>
          <p:nvPr/>
        </p:nvSpPr>
        <p:spPr>
          <a:xfrm>
            <a:off x="406400" y="369774"/>
            <a:ext cx="6107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3195" indent="0">
              <a:buNone/>
            </a:pPr>
            <a:r>
              <a:rPr kumimoji="1" lang="en-US" altLang="ko-KR" sz="1800" b="1" dirty="0">
                <a:solidFill>
                  <a:schemeClr val="bg2"/>
                </a:solidFill>
                <a:highlight>
                  <a:srgbClr val="553CC4"/>
                </a:highlight>
              </a:rPr>
              <a:t>Future work 1</a:t>
            </a:r>
            <a:endParaRPr kumimoji="1" lang="en-US" altLang="ko-US" sz="1800" b="1" dirty="0">
              <a:solidFill>
                <a:schemeClr val="bg2"/>
              </a:solidFill>
              <a:highlight>
                <a:srgbClr val="553CC4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81053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59A598-4688-A81D-B6A3-9FEF195BA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DXez</a:t>
            </a:r>
            <a:r>
              <a:rPr kumimoji="1" lang="en-US" altLang="ko-KR" dirty="0"/>
              <a:t>: Open Source Agile Dev Portal</a:t>
            </a:r>
            <a:endParaRPr kumimoji="1" lang="ko-US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742390-89B7-B910-6389-326D761B6C61}"/>
              </a:ext>
            </a:extLst>
          </p:cNvPr>
          <p:cNvSpPr txBox="1"/>
          <p:nvPr/>
        </p:nvSpPr>
        <p:spPr>
          <a:xfrm>
            <a:off x="5611686" y="4457107"/>
            <a:ext cx="16377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US" sz="1200" dirty="0"/>
              <a:t>Polyglot Clean Code 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US" sz="1200" dirty="0"/>
              <a:t>Ubiquitous Language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US" sz="1200" dirty="0"/>
              <a:t>Implementation (Cloud IDE)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US" sz="1200" dirty="0"/>
              <a:t>UAT Test Gen.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US" altLang="en-US" sz="12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7FEC3CD-F86D-5169-2F31-8F7EE6EAD568}"/>
              </a:ext>
            </a:extLst>
          </p:cNvPr>
          <p:cNvGrpSpPr/>
          <p:nvPr/>
        </p:nvGrpSpPr>
        <p:grpSpPr>
          <a:xfrm>
            <a:off x="626214" y="1864448"/>
            <a:ext cx="11543489" cy="4384200"/>
            <a:chOff x="626214" y="1864448"/>
            <a:chExt cx="11543489" cy="4384200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A32FCDF0-387D-82AE-7FA9-0FCE82EF6905}"/>
                </a:ext>
              </a:extLst>
            </p:cNvPr>
            <p:cNvSpPr/>
            <p:nvPr/>
          </p:nvSpPr>
          <p:spPr>
            <a:xfrm>
              <a:off x="645458" y="1864448"/>
              <a:ext cx="4647304" cy="4384200"/>
            </a:xfrm>
            <a:prstGeom prst="ellipse">
              <a:avLst/>
            </a:prstGeom>
            <a:solidFill>
              <a:srgbClr val="92D050">
                <a:alpha val="30000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7FCAC190-1E71-D1E5-4EE7-447CD422843C}"/>
                </a:ext>
              </a:extLst>
            </p:cNvPr>
            <p:cNvSpPr/>
            <p:nvPr/>
          </p:nvSpPr>
          <p:spPr>
            <a:xfrm>
              <a:off x="3885303" y="1864448"/>
              <a:ext cx="4647304" cy="4384200"/>
            </a:xfrm>
            <a:prstGeom prst="ellipse">
              <a:avLst/>
            </a:prstGeom>
            <a:solidFill>
              <a:schemeClr val="accent5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7A68320-CF3A-1712-5C07-B44D885702C7}"/>
                </a:ext>
              </a:extLst>
            </p:cNvPr>
            <p:cNvSpPr/>
            <p:nvPr/>
          </p:nvSpPr>
          <p:spPr>
            <a:xfrm>
              <a:off x="7306234" y="1864448"/>
              <a:ext cx="4647304" cy="4384200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B015F8-BC28-89D6-CF44-46424D741923}"/>
                </a:ext>
              </a:extLst>
            </p:cNvPr>
            <p:cNvSpPr txBox="1"/>
            <p:nvPr/>
          </p:nvSpPr>
          <p:spPr>
            <a:xfrm>
              <a:off x="2596072" y="2462187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US" dirty="0"/>
                <a:t>biz</a:t>
              </a:r>
              <a:endParaRPr kumimoji="1" lang="ko-US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92EFFA-93D5-0FB3-FC09-894D5A263F17}"/>
                </a:ext>
              </a:extLst>
            </p:cNvPr>
            <p:cNvSpPr txBox="1"/>
            <p:nvPr/>
          </p:nvSpPr>
          <p:spPr>
            <a:xfrm>
              <a:off x="5906370" y="2507003"/>
              <a:ext cx="524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US" dirty="0"/>
                <a:t>dev</a:t>
              </a:r>
              <a:endParaRPr kumimoji="1" lang="ko-US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9EC313B-AE85-37ED-438E-980CBBBF8255}"/>
                </a:ext>
              </a:extLst>
            </p:cNvPr>
            <p:cNvSpPr txBox="1"/>
            <p:nvPr/>
          </p:nvSpPr>
          <p:spPr>
            <a:xfrm>
              <a:off x="9440256" y="2507003"/>
              <a:ext cx="516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US" dirty="0"/>
                <a:t>ops</a:t>
              </a:r>
              <a:endParaRPr kumimoji="1" lang="ko-US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D172761-E4F7-87C1-D14A-F8A964506228}"/>
                </a:ext>
              </a:extLst>
            </p:cNvPr>
            <p:cNvSpPr/>
            <p:nvPr/>
          </p:nvSpPr>
          <p:spPr>
            <a:xfrm>
              <a:off x="633099" y="3091278"/>
              <a:ext cx="2043953" cy="5486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600" dirty="0"/>
                <a:t>Opportunity</a:t>
              </a:r>
            </a:p>
            <a:p>
              <a:pPr algn="ctr"/>
              <a:r>
                <a:rPr kumimoji="1" lang="en-US" altLang="ko-US" sz="1600" dirty="0"/>
                <a:t>Discovery</a:t>
              </a:r>
              <a:endParaRPr kumimoji="1" lang="ko-US" altLang="en-US" sz="1600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F673F279-1A15-328E-CB4B-12073F7EBE11}"/>
                </a:ext>
              </a:extLst>
            </p:cNvPr>
            <p:cNvSpPr/>
            <p:nvPr/>
          </p:nvSpPr>
          <p:spPr>
            <a:xfrm>
              <a:off x="1947133" y="3787858"/>
              <a:ext cx="2043953" cy="5486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400" dirty="0"/>
                <a:t>Requirement Capturing</a:t>
              </a:r>
              <a:endParaRPr kumimoji="1" lang="ko-US" altLang="en-US" sz="1400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E7101ED-8ED0-C16E-DB88-DAB8C2522806}"/>
                </a:ext>
              </a:extLst>
            </p:cNvPr>
            <p:cNvSpPr/>
            <p:nvPr/>
          </p:nvSpPr>
          <p:spPr>
            <a:xfrm>
              <a:off x="3642358" y="3212302"/>
              <a:ext cx="2228260" cy="5486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600" dirty="0"/>
                <a:t>Architecting</a:t>
              </a:r>
              <a:endParaRPr kumimoji="1" lang="ko-US" altLang="en-US" sz="1600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79EDCF23-E6FA-55BE-8B6D-2978016F1BE6}"/>
                </a:ext>
              </a:extLst>
            </p:cNvPr>
            <p:cNvSpPr/>
            <p:nvPr/>
          </p:nvSpPr>
          <p:spPr>
            <a:xfrm>
              <a:off x="5233065" y="3898102"/>
              <a:ext cx="2043953" cy="5486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400" dirty="0"/>
                <a:t>Coding / Testing</a:t>
              </a:r>
              <a:endParaRPr kumimoji="1" lang="ko-US" altLang="en-US" sz="1400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3B92D64-91E0-E213-42AA-0EA8CEB40873}"/>
                </a:ext>
              </a:extLst>
            </p:cNvPr>
            <p:cNvSpPr/>
            <p:nvPr/>
          </p:nvSpPr>
          <p:spPr>
            <a:xfrm>
              <a:off x="6960730" y="3280882"/>
              <a:ext cx="2043953" cy="5486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600" dirty="0"/>
                <a:t>Deployment</a:t>
              </a:r>
              <a:endParaRPr kumimoji="1" lang="ko-US" altLang="en-US" sz="1600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24C9E5AA-DD20-AB81-9821-ADFDA359E46B}"/>
                </a:ext>
              </a:extLst>
            </p:cNvPr>
            <p:cNvSpPr/>
            <p:nvPr/>
          </p:nvSpPr>
          <p:spPr>
            <a:xfrm>
              <a:off x="8532607" y="3738104"/>
              <a:ext cx="2043953" cy="5486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400" dirty="0"/>
                <a:t>Delivery</a:t>
              </a:r>
              <a:endParaRPr kumimoji="1" lang="ko-US" altLang="en-US" sz="1400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1124FEE-1B34-02DD-7DD5-919BC3BC191C}"/>
                </a:ext>
              </a:extLst>
            </p:cNvPr>
            <p:cNvSpPr/>
            <p:nvPr/>
          </p:nvSpPr>
          <p:spPr>
            <a:xfrm>
              <a:off x="9909585" y="3189464"/>
              <a:ext cx="2043953" cy="5486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600" dirty="0"/>
                <a:t>Value Analysis</a:t>
              </a:r>
              <a:endParaRPr kumimoji="1" lang="ko-US" altLang="en-US" sz="16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272FCFB-D710-23BF-EF39-48E4D2CEFB33}"/>
                </a:ext>
              </a:extLst>
            </p:cNvPr>
            <p:cNvSpPr txBox="1"/>
            <p:nvPr/>
          </p:nvSpPr>
          <p:spPr>
            <a:xfrm>
              <a:off x="626214" y="3701584"/>
              <a:ext cx="152089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US" sz="1200" dirty="0"/>
                <a:t>Customer Journey Mapping</a:t>
              </a:r>
              <a:endParaRPr kumimoji="1" lang="ko-US" altLang="en-US" sz="12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US" sz="1200" dirty="0"/>
                <a:t>Impact Mapping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US" sz="1200" dirty="0"/>
                <a:t>Business  Model Canvas</a:t>
              </a:r>
            </a:p>
            <a:p>
              <a:endParaRPr kumimoji="1" lang="en-US" altLang="ko-US" sz="12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kumimoji="1" lang="ko-US" altLang="en-US" sz="1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7CF7984-0BB7-481D-50FF-E103D6A2D209}"/>
                </a:ext>
              </a:extLst>
            </p:cNvPr>
            <p:cNvSpPr txBox="1"/>
            <p:nvPr/>
          </p:nvSpPr>
          <p:spPr>
            <a:xfrm>
              <a:off x="2314676" y="4336498"/>
              <a:ext cx="140745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US" sz="1200" dirty="0"/>
                <a:t>Big Picture Event Storming (E/S)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US" sz="1200" dirty="0"/>
                <a:t>Process Modeling E/S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US" sz="1200" dirty="0"/>
                <a:t>Example Mapping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US" sz="1200" dirty="0"/>
                <a:t>User Story Mapping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E45BFD-502C-7954-8E6C-E4AA500CE00C}"/>
                </a:ext>
              </a:extLst>
            </p:cNvPr>
            <p:cNvSpPr txBox="1"/>
            <p:nvPr/>
          </p:nvSpPr>
          <p:spPr>
            <a:xfrm>
              <a:off x="4059998" y="3834901"/>
              <a:ext cx="127068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US" sz="1200" dirty="0"/>
                <a:t>Design Level Event Storming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US" sz="1200" dirty="0"/>
                <a:t>Hexagonal Modeling</a:t>
              </a:r>
              <a:endParaRPr kumimoji="1" lang="ko-US" altLang="en-US" sz="12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A66C55F-A613-9A3D-E46F-88B7B8876FC1}"/>
                </a:ext>
              </a:extLst>
            </p:cNvPr>
            <p:cNvSpPr txBox="1"/>
            <p:nvPr/>
          </p:nvSpPr>
          <p:spPr>
            <a:xfrm>
              <a:off x="7306234" y="3921802"/>
              <a:ext cx="129528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US" sz="1200" dirty="0"/>
                <a:t>Deployment Configuration Gen.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US" sz="1200" dirty="0"/>
                <a:t>Contract Test Gen.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US" sz="1200" dirty="0"/>
                <a:t>Kubernetes Modeling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kumimoji="1" lang="en-US" altLang="ko-US" sz="12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kumimoji="1" lang="ko-US" altLang="en-US" sz="12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FE58C1-AA70-282F-ABCF-76B00203178B}"/>
                </a:ext>
              </a:extLst>
            </p:cNvPr>
            <p:cNvSpPr txBox="1"/>
            <p:nvPr/>
          </p:nvSpPr>
          <p:spPr>
            <a:xfrm>
              <a:off x="8974630" y="4375220"/>
              <a:ext cx="163779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US" sz="1200" dirty="0"/>
                <a:t>Kubernetes Operation &amp; CI/CD Integration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kumimoji="1" lang="ko-US" altLang="en-US" sz="12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A4C403-F06C-2F4C-A92C-2967D6CFFBCB}"/>
                </a:ext>
              </a:extLst>
            </p:cNvPr>
            <p:cNvSpPr txBox="1"/>
            <p:nvPr/>
          </p:nvSpPr>
          <p:spPr>
            <a:xfrm>
              <a:off x="10531907" y="3789105"/>
              <a:ext cx="163779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US" sz="1200" dirty="0"/>
                <a:t>SLA/ Speed Monitoring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US" sz="1200" dirty="0"/>
                <a:t>User Feedback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US" sz="1200" dirty="0"/>
                <a:t>A/B Testing</a:t>
              </a:r>
            </a:p>
            <a:p>
              <a:endParaRPr kumimoji="1" lang="en-US" altLang="ko-US" sz="12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kumimoji="1" lang="en-US" altLang="ko-US" sz="12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kumimoji="1" lang="ko-US" altLang="en-US" sz="1200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5D69757-5C11-E923-6E1E-1D2B5F1B9FC6}"/>
                </a:ext>
              </a:extLst>
            </p:cNvPr>
            <p:cNvSpPr/>
            <p:nvPr/>
          </p:nvSpPr>
          <p:spPr>
            <a:xfrm>
              <a:off x="666973" y="3751477"/>
              <a:ext cx="194347" cy="195013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200" dirty="0"/>
                <a:t>1</a:t>
              </a:r>
              <a:endParaRPr kumimoji="1" lang="ko-US" altLang="en-US" sz="1200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6BB2260-43F7-8CBF-26C8-9C220DA6ACC3}"/>
                </a:ext>
              </a:extLst>
            </p:cNvPr>
            <p:cNvSpPr/>
            <p:nvPr/>
          </p:nvSpPr>
          <p:spPr>
            <a:xfrm>
              <a:off x="667787" y="4299616"/>
              <a:ext cx="194347" cy="195013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200" dirty="0"/>
                <a:t>2</a:t>
              </a:r>
              <a:endParaRPr kumimoji="1" lang="ko-US" altLang="en-US" sz="1200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7DF44BC-E514-8422-72BD-E84692A9D7BC}"/>
                </a:ext>
              </a:extLst>
            </p:cNvPr>
            <p:cNvSpPr/>
            <p:nvPr/>
          </p:nvSpPr>
          <p:spPr>
            <a:xfrm>
              <a:off x="2336203" y="4390704"/>
              <a:ext cx="194347" cy="1950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200" dirty="0"/>
                <a:t>4</a:t>
              </a:r>
              <a:endParaRPr kumimoji="1" lang="ko-US" altLang="en-US" sz="12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155CC8A-1672-8D68-6CD5-F0026F4E108A}"/>
                </a:ext>
              </a:extLst>
            </p:cNvPr>
            <p:cNvSpPr/>
            <p:nvPr/>
          </p:nvSpPr>
          <p:spPr>
            <a:xfrm>
              <a:off x="2336203" y="4952333"/>
              <a:ext cx="194347" cy="1950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200" dirty="0"/>
                <a:t>5</a:t>
              </a:r>
              <a:endParaRPr kumimoji="1" lang="ko-US" altLang="en-US" sz="1200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59C8F73B-2805-A63D-BD6E-6C8D7F2573EF}"/>
                </a:ext>
              </a:extLst>
            </p:cNvPr>
            <p:cNvSpPr/>
            <p:nvPr/>
          </p:nvSpPr>
          <p:spPr>
            <a:xfrm>
              <a:off x="2336203" y="5262077"/>
              <a:ext cx="194347" cy="195013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200" dirty="0"/>
                <a:t>6</a:t>
              </a:r>
              <a:endParaRPr kumimoji="1" lang="ko-US" altLang="en-US" sz="12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42BE5A42-4007-D6F0-1334-5FAA7792729C}"/>
                </a:ext>
              </a:extLst>
            </p:cNvPr>
            <p:cNvSpPr/>
            <p:nvPr/>
          </p:nvSpPr>
          <p:spPr>
            <a:xfrm>
              <a:off x="4077496" y="4394546"/>
              <a:ext cx="194347" cy="1950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200" dirty="0"/>
                <a:t>8</a:t>
              </a:r>
              <a:endParaRPr kumimoji="1" lang="ko-US" altLang="en-US" sz="1200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902CB16-697E-0821-21C9-B1516CAD9057}"/>
                </a:ext>
              </a:extLst>
            </p:cNvPr>
            <p:cNvSpPr/>
            <p:nvPr/>
          </p:nvSpPr>
          <p:spPr>
            <a:xfrm>
              <a:off x="4061018" y="3888681"/>
              <a:ext cx="194347" cy="1950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200" dirty="0"/>
                <a:t>7</a:t>
              </a:r>
              <a:endParaRPr kumimoji="1" lang="ko-US" altLang="en-US" sz="1200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0760DFB-7313-49E5-8359-8396346AF09E}"/>
                </a:ext>
              </a:extLst>
            </p:cNvPr>
            <p:cNvSpPr/>
            <p:nvPr/>
          </p:nvSpPr>
          <p:spPr>
            <a:xfrm>
              <a:off x="5644700" y="4486414"/>
              <a:ext cx="194347" cy="1950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200" dirty="0"/>
                <a:t>9</a:t>
              </a:r>
              <a:endParaRPr kumimoji="1" lang="ko-US" altLang="en-US" sz="12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CCB5D25-C159-F025-E740-72A82F1DDE6D}"/>
                </a:ext>
              </a:extLst>
            </p:cNvPr>
            <p:cNvSpPr/>
            <p:nvPr/>
          </p:nvSpPr>
          <p:spPr>
            <a:xfrm>
              <a:off x="5656738" y="5414221"/>
              <a:ext cx="194347" cy="1950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US" sz="900" dirty="0"/>
                <a:t>11</a:t>
              </a:r>
              <a:endParaRPr kumimoji="1" lang="ko-US" altLang="en-US" sz="900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3F17E955-84E5-55B0-A708-DBF2095B7C81}"/>
                </a:ext>
              </a:extLst>
            </p:cNvPr>
            <p:cNvSpPr/>
            <p:nvPr/>
          </p:nvSpPr>
          <p:spPr>
            <a:xfrm>
              <a:off x="7333136" y="3970046"/>
              <a:ext cx="194347" cy="1950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US" sz="900" dirty="0"/>
                <a:t>13</a:t>
              </a:r>
              <a:endParaRPr kumimoji="1" lang="ko-US" altLang="en-US" sz="900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87D42B7-94ED-4FB2-7969-CD80A697009D}"/>
                </a:ext>
              </a:extLst>
            </p:cNvPr>
            <p:cNvSpPr/>
            <p:nvPr/>
          </p:nvSpPr>
          <p:spPr>
            <a:xfrm>
              <a:off x="7340392" y="4528841"/>
              <a:ext cx="194347" cy="1950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US" sz="900" dirty="0"/>
                <a:t>14</a:t>
              </a:r>
              <a:endParaRPr kumimoji="1" lang="ko-US" altLang="en-US" sz="900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5289E08-6F10-BA88-5218-64E04D9B8238}"/>
                </a:ext>
              </a:extLst>
            </p:cNvPr>
            <p:cNvSpPr/>
            <p:nvPr/>
          </p:nvSpPr>
          <p:spPr>
            <a:xfrm>
              <a:off x="9009534" y="4441756"/>
              <a:ext cx="194347" cy="195013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US" sz="900" dirty="0"/>
                <a:t>16</a:t>
              </a:r>
              <a:endParaRPr kumimoji="1" lang="ko-US" altLang="en-US" sz="900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71C19EA-0B2F-EA37-CB9E-5BBC49EDE185}"/>
                </a:ext>
              </a:extLst>
            </p:cNvPr>
            <p:cNvSpPr/>
            <p:nvPr/>
          </p:nvSpPr>
          <p:spPr>
            <a:xfrm>
              <a:off x="10562566" y="3832157"/>
              <a:ext cx="194347" cy="195013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US" sz="900" dirty="0"/>
                <a:t>17</a:t>
              </a:r>
              <a:endParaRPr kumimoji="1" lang="ko-US" altLang="en-US" sz="900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A0EB767E-D38D-2EE7-F69C-96F64995935D}"/>
                </a:ext>
              </a:extLst>
            </p:cNvPr>
            <p:cNvSpPr/>
            <p:nvPr/>
          </p:nvSpPr>
          <p:spPr>
            <a:xfrm>
              <a:off x="10569824" y="4216786"/>
              <a:ext cx="194347" cy="195013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US" sz="900" dirty="0"/>
                <a:t>18</a:t>
              </a:r>
              <a:endParaRPr kumimoji="1" lang="ko-US" altLang="en-US" sz="900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DE45937C-9C57-A289-EF51-89CBAF29D301}"/>
                </a:ext>
              </a:extLst>
            </p:cNvPr>
            <p:cNvSpPr/>
            <p:nvPr/>
          </p:nvSpPr>
          <p:spPr>
            <a:xfrm>
              <a:off x="668762" y="4539032"/>
              <a:ext cx="194347" cy="1950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200" dirty="0"/>
                <a:t>3</a:t>
              </a:r>
              <a:endParaRPr kumimoji="1" lang="ko-US" altLang="en-US" sz="1200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FBEEB10-04D8-0269-90D4-6EF07678B908}"/>
                </a:ext>
              </a:extLst>
            </p:cNvPr>
            <p:cNvSpPr/>
            <p:nvPr/>
          </p:nvSpPr>
          <p:spPr>
            <a:xfrm>
              <a:off x="5644700" y="4844510"/>
              <a:ext cx="194347" cy="1950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US" sz="900" dirty="0"/>
                <a:t>10</a:t>
              </a:r>
              <a:endParaRPr kumimoji="1" lang="ko-US" altLang="en-US" sz="900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BD1FB786-600D-93E4-4523-91FA3FAA3B48}"/>
                </a:ext>
              </a:extLst>
            </p:cNvPr>
            <p:cNvSpPr/>
            <p:nvPr/>
          </p:nvSpPr>
          <p:spPr>
            <a:xfrm>
              <a:off x="5669284" y="5738749"/>
              <a:ext cx="194347" cy="1950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US" sz="900" dirty="0"/>
                <a:t>12</a:t>
              </a:r>
              <a:endParaRPr kumimoji="1" lang="ko-US" altLang="en-US" sz="900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6F6754B5-44A2-CC6F-F079-F0FE16258E9D}"/>
                </a:ext>
              </a:extLst>
            </p:cNvPr>
            <p:cNvSpPr/>
            <p:nvPr/>
          </p:nvSpPr>
          <p:spPr>
            <a:xfrm>
              <a:off x="7331428" y="4821095"/>
              <a:ext cx="194347" cy="1950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US" sz="900" dirty="0"/>
                <a:t>15</a:t>
              </a:r>
              <a:endParaRPr kumimoji="1" lang="ko-US" altLang="en-US" sz="900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EE3EC239-7AC1-02A9-10BA-2D9453DCE359}"/>
                </a:ext>
              </a:extLst>
            </p:cNvPr>
            <p:cNvSpPr/>
            <p:nvPr/>
          </p:nvSpPr>
          <p:spPr>
            <a:xfrm>
              <a:off x="2349707" y="5645972"/>
              <a:ext cx="194347" cy="195013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200" dirty="0"/>
                <a:t>7</a:t>
              </a:r>
              <a:endParaRPr kumimoji="1" lang="ko-US" altLang="en-US" sz="1200" dirty="0"/>
            </a:p>
          </p:txBody>
        </p:sp>
      </p:grpSp>
      <p:sp>
        <p:nvSpPr>
          <p:cNvPr id="45" name="오른쪽 화살표[R] 44">
            <a:extLst>
              <a:ext uri="{FF2B5EF4-FFF2-40B4-BE49-F238E27FC236}">
                <a16:creationId xmlns:a16="http://schemas.microsoft.com/office/drawing/2014/main" id="{677A71F8-0485-2ED1-1C7F-E7AA0C168640}"/>
              </a:ext>
            </a:extLst>
          </p:cNvPr>
          <p:cNvSpPr/>
          <p:nvPr/>
        </p:nvSpPr>
        <p:spPr>
          <a:xfrm flipH="1">
            <a:off x="1393284" y="1419394"/>
            <a:ext cx="4675557" cy="412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ED879E-B6EC-F85D-C972-1FE71FB6B2BE}"/>
              </a:ext>
            </a:extLst>
          </p:cNvPr>
          <p:cNvSpPr txBox="1"/>
          <p:nvPr/>
        </p:nvSpPr>
        <p:spPr>
          <a:xfrm>
            <a:off x="6362011" y="1451171"/>
            <a:ext cx="2234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What </a:t>
            </a:r>
            <a:r>
              <a:rPr kumimoji="1" lang="en-US" altLang="ko-KR" dirty="0" err="1"/>
              <a:t>DXez</a:t>
            </a:r>
            <a:r>
              <a:rPr kumimoji="1" lang="en-US" altLang="ko-KR" dirty="0"/>
              <a:t> extends</a:t>
            </a:r>
            <a:endParaRPr kumimoji="1" lang="ko-US" altLang="en-US" dirty="0"/>
          </a:p>
        </p:txBody>
      </p: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6FA126AD-A9BB-3597-E2CF-A8EADB8F806D}"/>
              </a:ext>
            </a:extLst>
          </p:cNvPr>
          <p:cNvCxnSpPr>
            <a:cxnSpLocks/>
          </p:cNvCxnSpPr>
          <p:nvPr/>
        </p:nvCxnSpPr>
        <p:spPr>
          <a:xfrm flipH="1">
            <a:off x="6286597" y="1244599"/>
            <a:ext cx="25610" cy="537012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오른쪽 화살표[R] 49">
            <a:extLst>
              <a:ext uri="{FF2B5EF4-FFF2-40B4-BE49-F238E27FC236}">
                <a16:creationId xmlns:a16="http://schemas.microsoft.com/office/drawing/2014/main" id="{6828AC35-F35B-653A-CDD0-00F512B7D526}"/>
              </a:ext>
            </a:extLst>
          </p:cNvPr>
          <p:cNvSpPr/>
          <p:nvPr/>
        </p:nvSpPr>
        <p:spPr>
          <a:xfrm>
            <a:off x="6068841" y="6244781"/>
            <a:ext cx="5589758" cy="412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F93F892-06A1-A97D-75CC-FC3D5C81F57F}"/>
              </a:ext>
            </a:extLst>
          </p:cNvPr>
          <p:cNvSpPr txBox="1"/>
          <p:nvPr/>
        </p:nvSpPr>
        <p:spPr>
          <a:xfrm>
            <a:off x="5215816" y="6562143"/>
            <a:ext cx="2608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dirty="0"/>
              <a:t>What Backstage covers</a:t>
            </a:r>
            <a:endParaRPr kumimoji="1" lang="ko-US" altLang="en-US" dirty="0"/>
          </a:p>
        </p:txBody>
      </p:sp>
    </p:spTree>
    <p:extLst>
      <p:ext uri="{BB962C8B-B14F-4D97-AF65-F5344CB8AC3E}">
        <p14:creationId xmlns:p14="http://schemas.microsoft.com/office/powerpoint/2010/main" val="2221025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1675A08-F4C7-35DD-B3D4-E511C3976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53" y="1049553"/>
            <a:ext cx="6351997" cy="4343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2C0A62-5900-FB3E-5F9D-AEF71787963E}"/>
              </a:ext>
            </a:extLst>
          </p:cNvPr>
          <p:cNvSpPr txBox="1"/>
          <p:nvPr/>
        </p:nvSpPr>
        <p:spPr>
          <a:xfrm>
            <a:off x="7131050" y="682097"/>
            <a:ext cx="465455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US" b="1" i="0" dirty="0">
                <a:solidFill>
                  <a:srgbClr val="000000"/>
                </a:solidFill>
                <a:effectLst/>
                <a:latin typeface="UberMoveText"/>
              </a:rPr>
              <a:t>Cloud IDE </a:t>
            </a:r>
            <a:r>
              <a:rPr lang="ko-KR" altLang="en-US" b="1" i="0" dirty="0" err="1">
                <a:solidFill>
                  <a:srgbClr val="000000"/>
                </a:solidFill>
                <a:effectLst/>
                <a:latin typeface="UberMoveText"/>
              </a:rPr>
              <a:t>를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UberMoveText"/>
              </a:rPr>
              <a:t> 통한 개발자 경험</a:t>
            </a:r>
            <a:r>
              <a:rPr lang="en-US" altLang="ko-US" b="1" i="0" dirty="0">
                <a:solidFill>
                  <a:srgbClr val="000000"/>
                </a:solidFill>
                <a:effectLst/>
                <a:latin typeface="UberMoveText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/>
              <a:t>설치 없이 브라우저만으로 모든 개발환경 제공</a:t>
            </a:r>
            <a:endParaRPr lang="en-US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ko-US" dirty="0"/>
              <a:t>중앙 개발자 경험팀이 지원하는 최신 버전</a:t>
            </a:r>
            <a:r>
              <a:rPr lang="ko-US" altLang="en-US" dirty="0"/>
              <a:t> 유지</a:t>
            </a:r>
            <a:endParaRPr lang="en-US" altLang="ko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ko-US" dirty="0" err="1"/>
              <a:t>캐시된</a:t>
            </a:r>
            <a:r>
              <a:rPr lang="ko-KR" altLang="ko-US" dirty="0"/>
              <a:t> IDE </a:t>
            </a:r>
            <a:r>
              <a:rPr lang="ko-KR" altLang="en-US" dirty="0"/>
              <a:t>환경을 </a:t>
            </a:r>
            <a:r>
              <a:rPr lang="ko-KR" altLang="ko-US" dirty="0"/>
              <a:t>미리 로드</a:t>
            </a:r>
            <a:endParaRPr lang="en-US" altLang="ko-KR" dirty="0"/>
          </a:p>
          <a:p>
            <a:pPr algn="l"/>
            <a:br>
              <a:rPr lang="en-US" altLang="ko-US" b="0" i="0" dirty="0">
                <a:solidFill>
                  <a:srgbClr val="000000"/>
                </a:solidFill>
                <a:effectLst/>
                <a:latin typeface="UberMoveText"/>
              </a:rPr>
            </a:br>
            <a:r>
              <a:rPr lang="ko-KR" altLang="en-US" b="1" i="0" dirty="0">
                <a:solidFill>
                  <a:srgbClr val="000000"/>
                </a:solidFill>
                <a:effectLst/>
                <a:latin typeface="UberMoveText"/>
              </a:rPr>
              <a:t>깃과 빌드 성능 향상</a:t>
            </a:r>
            <a:r>
              <a:rPr lang="en-US" altLang="ko-US" b="1" i="0" dirty="0">
                <a:solidFill>
                  <a:srgbClr val="000000"/>
                </a:solidFill>
                <a:effectLst/>
                <a:latin typeface="UberMoveText"/>
              </a:rPr>
              <a:t>:</a:t>
            </a:r>
          </a:p>
          <a:p>
            <a:pPr marL="285750" indent="-285750" algn="l">
              <a:buFontTx/>
              <a:buChar char="-"/>
            </a:pPr>
            <a:r>
              <a:rPr lang="ko-KR" altLang="ko-US" dirty="0"/>
              <a:t>빌드에 필요한 개발 </a:t>
            </a:r>
            <a:r>
              <a:rPr lang="ko-KR" altLang="ko-US" dirty="0" err="1"/>
              <a:t>아티팩트</a:t>
            </a:r>
            <a:r>
              <a:rPr lang="ko-KR" altLang="ko-US" dirty="0"/>
              <a:t> 사전 로드</a:t>
            </a:r>
            <a:endParaRPr lang="en-US" altLang="ko-KR" dirty="0"/>
          </a:p>
          <a:p>
            <a:pPr marL="285750" indent="-285750" algn="l">
              <a:buFontTx/>
              <a:buChar char="-"/>
            </a:pPr>
            <a:r>
              <a:rPr lang="ko-KR" altLang="ko-US" dirty="0"/>
              <a:t>더 많은 컴퓨팅 리소스 제공</a:t>
            </a:r>
            <a:endParaRPr lang="en-US" altLang="ko-KR" dirty="0"/>
          </a:p>
          <a:p>
            <a:pPr marL="285750" indent="-285750" algn="l">
              <a:buFontTx/>
              <a:buChar char="-"/>
            </a:pPr>
            <a:r>
              <a:rPr lang="ko-KR" altLang="ko-US" dirty="0"/>
              <a:t>근처의 원격 빌드 캐시 제공</a:t>
            </a:r>
            <a:endParaRPr lang="en-US" altLang="ko-KR" dirty="0"/>
          </a:p>
          <a:p>
            <a:pPr marL="285750" indent="-285750" algn="l">
              <a:buFontTx/>
              <a:buChar char="-"/>
            </a:pPr>
            <a:endParaRPr lang="en-US" altLang="ko-US" b="0" i="0" dirty="0">
              <a:solidFill>
                <a:srgbClr val="000000"/>
              </a:solidFill>
              <a:effectLst/>
              <a:latin typeface="UberMoveText"/>
            </a:endParaRPr>
          </a:p>
          <a:p>
            <a:pPr algn="l"/>
            <a:r>
              <a:rPr lang="ko-KR" altLang="en-US" b="1" dirty="0">
                <a:solidFill>
                  <a:srgbClr val="000000"/>
                </a:solidFill>
                <a:latin typeface="UberMoveText"/>
              </a:rPr>
              <a:t>추가적으로</a:t>
            </a:r>
            <a:r>
              <a:rPr lang="en-US" altLang="ko-KR" b="1" dirty="0">
                <a:solidFill>
                  <a:srgbClr val="000000"/>
                </a:solidFill>
                <a:latin typeface="UberMoveText"/>
              </a:rPr>
              <a:t>:</a:t>
            </a:r>
          </a:p>
          <a:p>
            <a:pPr algn="l"/>
            <a:r>
              <a:rPr lang="ko-KR" altLang="ko-US" dirty="0"/>
              <a:t>- 더 이상 노트북이 </a:t>
            </a:r>
            <a:r>
              <a:rPr lang="ko-KR" altLang="en-US" dirty="0"/>
              <a:t>뻗거나</a:t>
            </a:r>
            <a:r>
              <a:rPr lang="ko-KR" altLang="ko-US" dirty="0"/>
              <a:t> 과열되지 않</a:t>
            </a:r>
            <a:r>
              <a:rPr lang="ko-KR" altLang="en-US" dirty="0"/>
              <a:t>음</a:t>
            </a:r>
            <a:r>
              <a:rPr lang="en-US" altLang="ko-KR" dirty="0"/>
              <a:t>(</a:t>
            </a:r>
            <a:r>
              <a:rPr lang="ko-KR" altLang="ko-US" dirty="0"/>
              <a:t>노트북 배터리</a:t>
            </a:r>
            <a:r>
              <a:rPr lang="ko-KR" altLang="en-US" dirty="0"/>
              <a:t>도 오래가고</a:t>
            </a:r>
            <a:r>
              <a:rPr lang="en-US" altLang="ko-KR" dirty="0"/>
              <a:t>..)</a:t>
            </a:r>
          </a:p>
          <a:p>
            <a:pPr marL="285750" indent="-285750" algn="l">
              <a:buFontTx/>
              <a:buChar char="-"/>
            </a:pPr>
            <a:r>
              <a:rPr lang="ko-KR" altLang="ko-US" dirty="0"/>
              <a:t>사용자당 다중 원격 환경 </a:t>
            </a:r>
            <a:r>
              <a:rPr lang="ko-KR" altLang="en-US" dirty="0"/>
              <a:t>및 다른 개발자와 공유개발</a:t>
            </a:r>
            <a:endParaRPr lang="en-US" altLang="ko-KR" dirty="0"/>
          </a:p>
          <a:p>
            <a:pPr marL="285750" indent="-285750" algn="l">
              <a:buFontTx/>
              <a:buChar char="-"/>
            </a:pPr>
            <a:r>
              <a:rPr lang="ko-KR" altLang="en-US" dirty="0" err="1"/>
              <a:t>중앙집중된</a:t>
            </a:r>
            <a:r>
              <a:rPr lang="ko-KR" altLang="en-US" dirty="0"/>
              <a:t> 코드보안관리</a:t>
            </a:r>
            <a:endParaRPr lang="en-US" altLang="ko-KR" dirty="0"/>
          </a:p>
          <a:p>
            <a:pPr marL="285750" indent="-285750" algn="l">
              <a:buFontTx/>
              <a:buChar char="-"/>
            </a:pPr>
            <a:endParaRPr lang="en-US" altLang="ko-KR" dirty="0"/>
          </a:p>
          <a:p>
            <a:pPr algn="l"/>
            <a:r>
              <a:rPr lang="ko-KR" altLang="en-US" b="1" u="sng" dirty="0"/>
              <a:t>전체적으로</a:t>
            </a:r>
            <a:r>
              <a:rPr lang="en-US" altLang="ko-KR" b="1" u="sng" dirty="0"/>
              <a:t>,</a:t>
            </a:r>
            <a:r>
              <a:rPr lang="ko-KR" altLang="en-US" b="1" u="sng" dirty="0"/>
              <a:t> 개발자 경험을 향상</a:t>
            </a:r>
            <a:r>
              <a:rPr lang="en-US" altLang="ko-KR" b="1" u="sng" dirty="0"/>
              <a:t>!</a:t>
            </a:r>
          </a:p>
        </p:txBody>
      </p:sp>
      <p:pic>
        <p:nvPicPr>
          <p:cNvPr id="11270" name="Picture 6" descr="Uber - Request a ride - Apps on Google Play">
            <a:extLst>
              <a:ext uri="{FF2B5EF4-FFF2-40B4-BE49-F238E27FC236}">
                <a16:creationId xmlns:a16="http://schemas.microsoft.com/office/drawing/2014/main" id="{A361EC2C-BA97-C052-9CDE-9894681DE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53" y="836397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763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C45DD-B924-457F-6289-00C99229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385" y="1672304"/>
            <a:ext cx="3364822" cy="729968"/>
          </a:xfrm>
        </p:spPr>
        <p:txBody>
          <a:bodyPr/>
          <a:lstStyle/>
          <a:p>
            <a:r>
              <a:rPr kumimoji="1" lang="en-US" altLang="ko-US" dirty="0"/>
              <a:t>LLM in </a:t>
            </a:r>
            <a:br>
              <a:rPr kumimoji="1" lang="en-US" altLang="ko-US" dirty="0"/>
            </a:br>
            <a:r>
              <a:rPr kumimoji="1" lang="en-US" altLang="ko-US" dirty="0"/>
              <a:t>Platform </a:t>
            </a:r>
            <a:br>
              <a:rPr kumimoji="1" lang="en-US" altLang="ko-US" dirty="0"/>
            </a:br>
            <a:r>
              <a:rPr kumimoji="1" lang="en-US" altLang="ko-US" dirty="0"/>
              <a:t>Engineering</a:t>
            </a:r>
            <a:br>
              <a:rPr kumimoji="1" lang="en-US" altLang="ko-US" dirty="0"/>
            </a:br>
            <a:endParaRPr kumimoji="1" lang="ko-US" altLang="en-US" dirty="0"/>
          </a:p>
        </p:txBody>
      </p:sp>
      <p:pic>
        <p:nvPicPr>
          <p:cNvPr id="5" name="그림 4" descr="텍스트, 스크린샷, 폰트, 인쇄이(가) 표시된 사진&#10;&#10;자동 생성된 설명">
            <a:extLst>
              <a:ext uri="{FF2B5EF4-FFF2-40B4-BE49-F238E27FC236}">
                <a16:creationId xmlns:a16="http://schemas.microsoft.com/office/drawing/2014/main" id="{12247896-71DB-AAE0-5E56-394EDC428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450" y="203200"/>
            <a:ext cx="7747000" cy="6451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C308BB-8820-CC95-B7B2-179ECC8DAF4B}"/>
              </a:ext>
            </a:extLst>
          </p:cNvPr>
          <p:cNvSpPr txBox="1"/>
          <p:nvPr/>
        </p:nvSpPr>
        <p:spPr>
          <a:xfrm>
            <a:off x="406400" y="369774"/>
            <a:ext cx="6107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3195" indent="0">
              <a:buNone/>
            </a:pPr>
            <a:r>
              <a:rPr kumimoji="1" lang="en-US" altLang="ko-KR" sz="1800" b="1" dirty="0">
                <a:solidFill>
                  <a:schemeClr val="bg2"/>
                </a:solidFill>
                <a:highlight>
                  <a:srgbClr val="553CC4"/>
                </a:highlight>
              </a:rPr>
              <a:t>Future work 2</a:t>
            </a:r>
            <a:endParaRPr kumimoji="1" lang="en-US" altLang="ko-US" sz="1800" b="1" dirty="0">
              <a:solidFill>
                <a:schemeClr val="bg2"/>
              </a:solidFill>
              <a:highlight>
                <a:srgbClr val="553CC4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84591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36D82C-FC5A-64BE-CF8F-F1F2484AC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670" y="2472405"/>
            <a:ext cx="10446659" cy="729968"/>
          </a:xfrm>
        </p:spPr>
        <p:txBody>
          <a:bodyPr/>
          <a:lstStyle/>
          <a:p>
            <a:r>
              <a:rPr kumimoji="1" lang="en-US" altLang="ko-US" dirty="0"/>
              <a:t>References</a:t>
            </a:r>
            <a:endParaRPr kumimoji="1" lang="ko-US" altLang="en-US" dirty="0"/>
          </a:p>
        </p:txBody>
      </p:sp>
      <p:sp>
        <p:nvSpPr>
          <p:cNvPr id="3076" name="TextBox 3075">
            <a:extLst>
              <a:ext uri="{FF2B5EF4-FFF2-40B4-BE49-F238E27FC236}">
                <a16:creationId xmlns:a16="http://schemas.microsoft.com/office/drawing/2014/main" id="{ABCD9B17-0595-BE39-3841-9EF534A78FD5}"/>
              </a:ext>
            </a:extLst>
          </p:cNvPr>
          <p:cNvSpPr txBox="1"/>
          <p:nvPr/>
        </p:nvSpPr>
        <p:spPr>
          <a:xfrm>
            <a:off x="872670" y="3202373"/>
            <a:ext cx="984975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US" altLang="en-US" dirty="0">
                <a:hlinkClick r:id="rId2"/>
              </a:rPr>
              <a:t>https://platformengineering.org/</a:t>
            </a:r>
            <a:endParaRPr lang="en-US" altLang="ko-US" dirty="0"/>
          </a:p>
          <a:p>
            <a:endParaRPr lang="en-US" altLang="ko-US" dirty="0"/>
          </a:p>
          <a:p>
            <a:r>
              <a:rPr lang="en-US" altLang="ko-US" dirty="0">
                <a:hlinkClick r:id="rId2"/>
              </a:rPr>
              <a:t>https://www.uber.com/en-KR/blog/devpod-improving-developer-productivity-at-uber/</a:t>
            </a:r>
          </a:p>
          <a:p>
            <a:endParaRPr lang="en-US" altLang="ko-US" dirty="0">
              <a:hlinkClick r:id="rId2"/>
            </a:endParaRPr>
          </a:p>
          <a:p>
            <a:r>
              <a:rPr lang="en-US" altLang="ko-US" dirty="0">
                <a:hlinkClick r:id="rId2"/>
              </a:rPr>
              <a:t>https://medium.com/@teamcode20233/discussing-cloud-development-environment-and-its-future-df2f78f8f1c2#:~:text=A%20Cloud%20IDE%2C%20also%20known,setup%20and%20the%20associated%20complexities.</a:t>
            </a:r>
          </a:p>
          <a:p>
            <a:endParaRPr lang="en-US" altLang="ko-US" dirty="0">
              <a:hlinkClick r:id="rId2"/>
            </a:endParaRPr>
          </a:p>
          <a:p>
            <a:r>
              <a:rPr lang="ko-US" altLang="en-US" dirty="0">
                <a:hlinkClick r:id="rId3"/>
              </a:rPr>
              <a:t>https://www.youtube.com/watch?v=AimSwK8Mw-U</a:t>
            </a:r>
            <a:endParaRPr lang="en-US" altLang="ko-US" dirty="0"/>
          </a:p>
          <a:p>
            <a:endParaRPr lang="en-US" altLang="ko-US" dirty="0"/>
          </a:p>
          <a:p>
            <a:r>
              <a:rPr lang="ko-US" altLang="en-US" dirty="0">
                <a:hlinkClick r:id="rId4"/>
              </a:rPr>
              <a:t>https://www.youtube.com/@PlatformEngineering</a:t>
            </a:r>
            <a:endParaRPr lang="en-US" altLang="ko-US" dirty="0"/>
          </a:p>
          <a:p>
            <a:endParaRPr lang="en-US" altLang="ko-US" dirty="0"/>
          </a:p>
          <a:p>
            <a:endParaRPr lang="en-US" altLang="ko-US" dirty="0"/>
          </a:p>
          <a:p>
            <a:endParaRPr lang="ko-US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948533-45E7-1AE6-E816-95966617087C}"/>
              </a:ext>
            </a:extLst>
          </p:cNvPr>
          <p:cNvSpPr txBox="1"/>
          <p:nvPr/>
        </p:nvSpPr>
        <p:spPr>
          <a:xfrm>
            <a:off x="872670" y="419099"/>
            <a:ext cx="6105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임시홈페이지</a:t>
            </a:r>
            <a:r>
              <a:rPr lang="en-US" altLang="ko-KR" dirty="0"/>
              <a:t>:</a:t>
            </a:r>
            <a:r>
              <a:rPr lang="ko-KR" altLang="en-US" dirty="0"/>
              <a:t>  </a:t>
            </a:r>
            <a:r>
              <a:rPr lang="ko-US" altLang="en-US" dirty="0">
                <a:hlinkClick r:id="rId5"/>
              </a:rPr>
              <a:t>https://dx-ez.gitbook.io/dxez/</a:t>
            </a:r>
            <a:endParaRPr lang="en-US" altLang="ko-US" dirty="0"/>
          </a:p>
          <a:p>
            <a:r>
              <a:rPr lang="ko-US" altLang="en-US" dirty="0"/>
              <a:t>깃헙</a:t>
            </a:r>
            <a:r>
              <a:rPr lang="en-US" altLang="ko-US" dirty="0"/>
              <a:t>: </a:t>
            </a:r>
            <a:r>
              <a:rPr lang="en-US" altLang="ko-US" dirty="0">
                <a:hlinkClick r:id="rId6"/>
              </a:rPr>
              <a:t>https://github.com/msa-ez/platform</a:t>
            </a:r>
            <a:r>
              <a:rPr lang="ko-KR" altLang="en-US" dirty="0"/>
              <a:t> </a:t>
            </a:r>
            <a:endParaRPr lang="ko-US" altLang="en-US" dirty="0"/>
          </a:p>
        </p:txBody>
      </p:sp>
    </p:spTree>
    <p:extLst>
      <p:ext uri="{BB962C8B-B14F-4D97-AF65-F5344CB8AC3E}">
        <p14:creationId xmlns:p14="http://schemas.microsoft.com/office/powerpoint/2010/main" val="1334205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C353D-99AB-3ED2-53C5-A61993D73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플랫폼 엔지니어링이란</a:t>
            </a:r>
            <a:r>
              <a:rPr kumimoji="1" lang="en-US" altLang="ko-KR" dirty="0"/>
              <a:t>?</a:t>
            </a:r>
            <a:endParaRPr kumimoji="1" lang="ko-US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13DF7C-6BC4-BA23-3686-3EDAE38C7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5953" y="1228693"/>
            <a:ext cx="5604785" cy="4888215"/>
          </a:xfrm>
        </p:spPr>
        <p:txBody>
          <a:bodyPr/>
          <a:lstStyle/>
          <a:p>
            <a:pPr marL="203195" indent="0">
              <a:buNone/>
            </a:pPr>
            <a:r>
              <a:rPr kumimoji="1" lang="ko-US" altLang="en-US" b="1" u="sng" dirty="0"/>
              <a:t>비즈니스</a:t>
            </a:r>
            <a:r>
              <a:rPr kumimoji="1" lang="ko-KR" altLang="en-US" b="1" u="sng" dirty="0"/>
              <a:t> 가치를 실현하는 주체인 </a:t>
            </a:r>
            <a:r>
              <a:rPr kumimoji="1" lang="ko-US" altLang="en-US" b="1" u="sng" dirty="0"/>
              <a:t>개발자</a:t>
            </a:r>
            <a:r>
              <a:rPr kumimoji="1" lang="ko-KR" altLang="en-US" b="1" u="sng" dirty="0"/>
              <a:t> 경험</a:t>
            </a:r>
            <a:r>
              <a:rPr kumimoji="1" lang="ko-KR" altLang="en-US" u="sng" dirty="0"/>
              <a:t>을 위한 개발 환경의 지속적 개선</a:t>
            </a:r>
            <a:endParaRPr kumimoji="1" lang="en-US" altLang="ko-KR" u="sng" dirty="0"/>
          </a:p>
          <a:p>
            <a:r>
              <a:rPr kumimoji="1" lang="ko-KR" altLang="en-US" dirty="0"/>
              <a:t>추상화된 클라우드 네이티브 개발 환경</a:t>
            </a:r>
            <a:endParaRPr kumimoji="1" lang="en-US" altLang="ko-KR" dirty="0"/>
          </a:p>
          <a:p>
            <a:r>
              <a:rPr kumimoji="1" lang="ko-KR" altLang="en-US" dirty="0"/>
              <a:t>개발자 뇌부하의 저감</a:t>
            </a:r>
            <a:endParaRPr kumimoji="1" lang="en-US" altLang="ko-KR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7F37FB0-87BA-9B88-433F-3E9B302CD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5888" y="2335741"/>
            <a:ext cx="6728465" cy="453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70FACEBD-B2B5-E998-8670-0CE97E070676}"/>
              </a:ext>
            </a:extLst>
          </p:cNvPr>
          <p:cNvGrpSpPr/>
          <p:nvPr/>
        </p:nvGrpSpPr>
        <p:grpSpPr>
          <a:xfrm>
            <a:off x="6400800" y="1273560"/>
            <a:ext cx="6169692" cy="5584440"/>
            <a:chOff x="4912392" y="0"/>
            <a:chExt cx="7658100" cy="6858000"/>
          </a:xfrm>
        </p:grpSpPr>
        <p:pic>
          <p:nvPicPr>
            <p:cNvPr id="4" name="Picture 6" descr="An awesome list of platform engineering, Internal developer platform">
              <a:extLst>
                <a:ext uri="{FF2B5EF4-FFF2-40B4-BE49-F238E27FC236}">
                  <a16:creationId xmlns:a16="http://schemas.microsoft.com/office/drawing/2014/main" id="{944E1983-1432-D21A-8756-C510B9AF1D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2392" y="0"/>
              <a:ext cx="76581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432E8BF-2414-6E65-638D-8B50F6BCE084}"/>
                </a:ext>
              </a:extLst>
            </p:cNvPr>
            <p:cNvSpPr/>
            <p:nvPr/>
          </p:nvSpPr>
          <p:spPr>
            <a:xfrm>
              <a:off x="7623842" y="2946400"/>
              <a:ext cx="2171700" cy="990600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/>
            </a:p>
          </p:txBody>
        </p:sp>
      </p:grpSp>
      <p:pic>
        <p:nvPicPr>
          <p:cNvPr id="3074" name="Picture 2" descr="What Is Platform Engineering, and What Does It Do?">
            <a:extLst>
              <a:ext uri="{FF2B5EF4-FFF2-40B4-BE49-F238E27FC236}">
                <a16:creationId xmlns:a16="http://schemas.microsoft.com/office/drawing/2014/main" id="{038200DE-04E1-9594-EA14-D27EE1BAA0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94"/>
          <a:stretch/>
        </p:blipFill>
        <p:spPr bwMode="auto">
          <a:xfrm>
            <a:off x="8488777" y="-614360"/>
            <a:ext cx="3692193" cy="2185989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506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F82C3B-87B9-19BF-45B5-1FF7950F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개발자 경험 </a:t>
            </a:r>
            <a:r>
              <a:rPr kumimoji="1" lang="en-US" altLang="ko-KR" dirty="0"/>
              <a:t>(Developer </a:t>
            </a:r>
            <a:r>
              <a:rPr kumimoji="1" lang="en-US" altLang="ko-KR" dirty="0" err="1"/>
              <a:t>eXperience</a:t>
            </a:r>
            <a:r>
              <a:rPr kumimoji="1" lang="en-US" altLang="ko-KR" dirty="0"/>
              <a:t>)</a:t>
            </a:r>
            <a:endParaRPr kumimoji="1" lang="ko-US" altLang="en-US" dirty="0"/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7BA2BDA9-4118-AC47-E034-3F6D87199A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8512751"/>
              </p:ext>
            </p:extLst>
          </p:nvPr>
        </p:nvGraphicFramePr>
        <p:xfrm>
          <a:off x="1067705" y="1273560"/>
          <a:ext cx="1069190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자유형 6">
            <a:extLst>
              <a:ext uri="{FF2B5EF4-FFF2-40B4-BE49-F238E27FC236}">
                <a16:creationId xmlns:a16="http://schemas.microsoft.com/office/drawing/2014/main" id="{A2059D07-5CE5-2BA8-9B35-705AFEABF801}"/>
              </a:ext>
            </a:extLst>
          </p:cNvPr>
          <p:cNvSpPr/>
          <p:nvPr/>
        </p:nvSpPr>
        <p:spPr>
          <a:xfrm>
            <a:off x="1416587" y="4783477"/>
            <a:ext cx="10356112" cy="1149490"/>
          </a:xfrm>
          <a:custGeom>
            <a:avLst/>
            <a:gdLst>
              <a:gd name="connsiteX0" fmla="*/ 0 w 10845210"/>
              <a:gd name="connsiteY0" fmla="*/ 213828 h 1362144"/>
              <a:gd name="connsiteX1" fmla="*/ 85061 w 10845210"/>
              <a:gd name="connsiteY1" fmla="*/ 64972 h 1362144"/>
              <a:gd name="connsiteX2" fmla="*/ 467833 w 10845210"/>
              <a:gd name="connsiteY2" fmla="*/ 22442 h 1362144"/>
              <a:gd name="connsiteX3" fmla="*/ 595424 w 10845210"/>
              <a:gd name="connsiteY3" fmla="*/ 64972 h 1362144"/>
              <a:gd name="connsiteX4" fmla="*/ 808075 w 10845210"/>
              <a:gd name="connsiteY4" fmla="*/ 235093 h 1362144"/>
              <a:gd name="connsiteX5" fmla="*/ 850605 w 10845210"/>
              <a:gd name="connsiteY5" fmla="*/ 298888 h 1362144"/>
              <a:gd name="connsiteX6" fmla="*/ 978196 w 10845210"/>
              <a:gd name="connsiteY6" fmla="*/ 426479 h 1362144"/>
              <a:gd name="connsiteX7" fmla="*/ 1084521 w 10845210"/>
              <a:gd name="connsiteY7" fmla="*/ 554070 h 1362144"/>
              <a:gd name="connsiteX8" fmla="*/ 1169582 w 10845210"/>
              <a:gd name="connsiteY8" fmla="*/ 660395 h 1362144"/>
              <a:gd name="connsiteX9" fmla="*/ 1233377 w 10845210"/>
              <a:gd name="connsiteY9" fmla="*/ 702925 h 1362144"/>
              <a:gd name="connsiteX10" fmla="*/ 1446028 w 10845210"/>
              <a:gd name="connsiteY10" fmla="*/ 787986 h 1362144"/>
              <a:gd name="connsiteX11" fmla="*/ 1531089 w 10845210"/>
              <a:gd name="connsiteY11" fmla="*/ 809251 h 1362144"/>
              <a:gd name="connsiteX12" fmla="*/ 1722475 w 10845210"/>
              <a:gd name="connsiteY12" fmla="*/ 851781 h 1362144"/>
              <a:gd name="connsiteX13" fmla="*/ 2275368 w 10845210"/>
              <a:gd name="connsiteY13" fmla="*/ 894311 h 1362144"/>
              <a:gd name="connsiteX14" fmla="*/ 2615610 w 10845210"/>
              <a:gd name="connsiteY14" fmla="*/ 915576 h 1362144"/>
              <a:gd name="connsiteX15" fmla="*/ 2913321 w 10845210"/>
              <a:gd name="connsiteY15" fmla="*/ 958107 h 1362144"/>
              <a:gd name="connsiteX16" fmla="*/ 3104707 w 10845210"/>
              <a:gd name="connsiteY16" fmla="*/ 1021902 h 1362144"/>
              <a:gd name="connsiteX17" fmla="*/ 3274828 w 10845210"/>
              <a:gd name="connsiteY17" fmla="*/ 1085697 h 1362144"/>
              <a:gd name="connsiteX18" fmla="*/ 3359889 w 10845210"/>
              <a:gd name="connsiteY18" fmla="*/ 1128228 h 1362144"/>
              <a:gd name="connsiteX19" fmla="*/ 3423684 w 10845210"/>
              <a:gd name="connsiteY19" fmla="*/ 1170758 h 1362144"/>
              <a:gd name="connsiteX20" fmla="*/ 3551275 w 10845210"/>
              <a:gd name="connsiteY20" fmla="*/ 1213288 h 1362144"/>
              <a:gd name="connsiteX21" fmla="*/ 3636335 w 10845210"/>
              <a:gd name="connsiteY21" fmla="*/ 1277083 h 1362144"/>
              <a:gd name="connsiteX22" fmla="*/ 3721396 w 10845210"/>
              <a:gd name="connsiteY22" fmla="*/ 1319614 h 1362144"/>
              <a:gd name="connsiteX23" fmla="*/ 3997842 w 10845210"/>
              <a:gd name="connsiteY23" fmla="*/ 1362144 h 1362144"/>
              <a:gd name="connsiteX24" fmla="*/ 4359349 w 10845210"/>
              <a:gd name="connsiteY24" fmla="*/ 1319614 h 1362144"/>
              <a:gd name="connsiteX25" fmla="*/ 4614531 w 10845210"/>
              <a:gd name="connsiteY25" fmla="*/ 1277083 h 1362144"/>
              <a:gd name="connsiteX26" fmla="*/ 4678326 w 10845210"/>
              <a:gd name="connsiteY26" fmla="*/ 1255818 h 1362144"/>
              <a:gd name="connsiteX27" fmla="*/ 4784651 w 10845210"/>
              <a:gd name="connsiteY27" fmla="*/ 1234553 h 1362144"/>
              <a:gd name="connsiteX28" fmla="*/ 4976038 w 10845210"/>
              <a:gd name="connsiteY28" fmla="*/ 1149493 h 1362144"/>
              <a:gd name="connsiteX29" fmla="*/ 5103628 w 10845210"/>
              <a:gd name="connsiteY29" fmla="*/ 1106963 h 1362144"/>
              <a:gd name="connsiteX30" fmla="*/ 5167424 w 10845210"/>
              <a:gd name="connsiteY30" fmla="*/ 1085697 h 1362144"/>
              <a:gd name="connsiteX31" fmla="*/ 5316279 w 10845210"/>
              <a:gd name="connsiteY31" fmla="*/ 1021902 h 1362144"/>
              <a:gd name="connsiteX32" fmla="*/ 5401340 w 10845210"/>
              <a:gd name="connsiteY32" fmla="*/ 979372 h 1362144"/>
              <a:gd name="connsiteX33" fmla="*/ 5592726 w 10845210"/>
              <a:gd name="connsiteY33" fmla="*/ 936842 h 1362144"/>
              <a:gd name="connsiteX34" fmla="*/ 5677786 w 10845210"/>
              <a:gd name="connsiteY34" fmla="*/ 915576 h 1362144"/>
              <a:gd name="connsiteX35" fmla="*/ 5826642 w 10845210"/>
              <a:gd name="connsiteY35" fmla="*/ 851781 h 1362144"/>
              <a:gd name="connsiteX36" fmla="*/ 6018028 w 10845210"/>
              <a:gd name="connsiteY36" fmla="*/ 787986 h 1362144"/>
              <a:gd name="connsiteX37" fmla="*/ 6209414 w 10845210"/>
              <a:gd name="connsiteY37" fmla="*/ 681660 h 1362144"/>
              <a:gd name="connsiteX38" fmla="*/ 6294475 w 10845210"/>
              <a:gd name="connsiteY38" fmla="*/ 617865 h 1362144"/>
              <a:gd name="connsiteX39" fmla="*/ 6358270 w 10845210"/>
              <a:gd name="connsiteY39" fmla="*/ 575335 h 1362144"/>
              <a:gd name="connsiteX40" fmla="*/ 6443331 w 10845210"/>
              <a:gd name="connsiteY40" fmla="*/ 532804 h 1362144"/>
              <a:gd name="connsiteX41" fmla="*/ 6613451 w 10845210"/>
              <a:gd name="connsiteY41" fmla="*/ 447744 h 1362144"/>
              <a:gd name="connsiteX42" fmla="*/ 6741042 w 10845210"/>
              <a:gd name="connsiteY42" fmla="*/ 426479 h 1362144"/>
              <a:gd name="connsiteX43" fmla="*/ 6911163 w 10845210"/>
              <a:gd name="connsiteY43" fmla="*/ 362683 h 1362144"/>
              <a:gd name="connsiteX44" fmla="*/ 7208875 w 10845210"/>
              <a:gd name="connsiteY44" fmla="*/ 320153 h 1362144"/>
              <a:gd name="connsiteX45" fmla="*/ 8038214 w 10845210"/>
              <a:gd name="connsiteY45" fmla="*/ 298888 h 1362144"/>
              <a:gd name="connsiteX46" fmla="*/ 8569842 w 10845210"/>
              <a:gd name="connsiteY46" fmla="*/ 320153 h 1362144"/>
              <a:gd name="connsiteX47" fmla="*/ 9165265 w 10845210"/>
              <a:gd name="connsiteY47" fmla="*/ 405214 h 1362144"/>
              <a:gd name="connsiteX48" fmla="*/ 9335386 w 10845210"/>
              <a:gd name="connsiteY48" fmla="*/ 426479 h 1362144"/>
              <a:gd name="connsiteX49" fmla="*/ 9484242 w 10845210"/>
              <a:gd name="connsiteY49" fmla="*/ 490274 h 1362144"/>
              <a:gd name="connsiteX50" fmla="*/ 9718158 w 10845210"/>
              <a:gd name="connsiteY50" fmla="*/ 575335 h 1362144"/>
              <a:gd name="connsiteX51" fmla="*/ 9909544 w 10845210"/>
              <a:gd name="connsiteY51" fmla="*/ 724190 h 1362144"/>
              <a:gd name="connsiteX52" fmla="*/ 9994605 w 10845210"/>
              <a:gd name="connsiteY52" fmla="*/ 787986 h 1362144"/>
              <a:gd name="connsiteX53" fmla="*/ 10058400 w 10845210"/>
              <a:gd name="connsiteY53" fmla="*/ 873046 h 1362144"/>
              <a:gd name="connsiteX54" fmla="*/ 10143461 w 10845210"/>
              <a:gd name="connsiteY54" fmla="*/ 936842 h 1362144"/>
              <a:gd name="connsiteX55" fmla="*/ 10356112 w 10845210"/>
              <a:gd name="connsiteY55" fmla="*/ 1106963 h 1362144"/>
              <a:gd name="connsiteX56" fmla="*/ 10483703 w 10845210"/>
              <a:gd name="connsiteY56" fmla="*/ 1149493 h 1362144"/>
              <a:gd name="connsiteX57" fmla="*/ 10675089 w 10845210"/>
              <a:gd name="connsiteY57" fmla="*/ 1192023 h 1362144"/>
              <a:gd name="connsiteX58" fmla="*/ 10845210 w 10845210"/>
              <a:gd name="connsiteY58" fmla="*/ 1149493 h 1362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0845210" h="1362144">
                <a:moveTo>
                  <a:pt x="0" y="213828"/>
                </a:moveTo>
                <a:cubicBezTo>
                  <a:pt x="28354" y="164209"/>
                  <a:pt x="42775" y="103414"/>
                  <a:pt x="85061" y="64972"/>
                </a:cubicBezTo>
                <a:cubicBezTo>
                  <a:pt x="199773" y="-39312"/>
                  <a:pt x="334044" y="10279"/>
                  <a:pt x="467833" y="22442"/>
                </a:cubicBezTo>
                <a:cubicBezTo>
                  <a:pt x="510363" y="36619"/>
                  <a:pt x="558122" y="40104"/>
                  <a:pt x="595424" y="64972"/>
                </a:cubicBezTo>
                <a:cubicBezTo>
                  <a:pt x="663675" y="110473"/>
                  <a:pt x="759593" y="162370"/>
                  <a:pt x="808075" y="235093"/>
                </a:cubicBezTo>
                <a:cubicBezTo>
                  <a:pt x="822252" y="256358"/>
                  <a:pt x="833626" y="279786"/>
                  <a:pt x="850605" y="298888"/>
                </a:cubicBezTo>
                <a:cubicBezTo>
                  <a:pt x="890564" y="343842"/>
                  <a:pt x="944832" y="376434"/>
                  <a:pt x="978196" y="426479"/>
                </a:cubicBezTo>
                <a:cubicBezTo>
                  <a:pt x="1083790" y="584869"/>
                  <a:pt x="948077" y="390335"/>
                  <a:pt x="1084521" y="554070"/>
                </a:cubicBezTo>
                <a:cubicBezTo>
                  <a:pt x="1139786" y="620388"/>
                  <a:pt x="1107713" y="610900"/>
                  <a:pt x="1169582" y="660395"/>
                </a:cubicBezTo>
                <a:cubicBezTo>
                  <a:pt x="1189539" y="676360"/>
                  <a:pt x="1211187" y="690245"/>
                  <a:pt x="1233377" y="702925"/>
                </a:cubicBezTo>
                <a:cubicBezTo>
                  <a:pt x="1301820" y="742035"/>
                  <a:pt x="1368571" y="768622"/>
                  <a:pt x="1446028" y="787986"/>
                </a:cubicBezTo>
                <a:cubicBezTo>
                  <a:pt x="1474382" y="795074"/>
                  <a:pt x="1502987" y="801222"/>
                  <a:pt x="1531089" y="809251"/>
                </a:cubicBezTo>
                <a:cubicBezTo>
                  <a:pt x="1677670" y="851131"/>
                  <a:pt x="1492212" y="813404"/>
                  <a:pt x="1722475" y="851781"/>
                </a:cubicBezTo>
                <a:cubicBezTo>
                  <a:pt x="1943026" y="925298"/>
                  <a:pt x="1749724" y="867355"/>
                  <a:pt x="2275368" y="894311"/>
                </a:cubicBezTo>
                <a:cubicBezTo>
                  <a:pt x="2388854" y="900131"/>
                  <a:pt x="2502337" y="906514"/>
                  <a:pt x="2615610" y="915576"/>
                </a:cubicBezTo>
                <a:cubicBezTo>
                  <a:pt x="2683286" y="920990"/>
                  <a:pt x="2833942" y="935427"/>
                  <a:pt x="2913321" y="958107"/>
                </a:cubicBezTo>
                <a:cubicBezTo>
                  <a:pt x="2977980" y="976581"/>
                  <a:pt x="3044560" y="991829"/>
                  <a:pt x="3104707" y="1021902"/>
                </a:cubicBezTo>
                <a:cubicBezTo>
                  <a:pt x="3215909" y="1077502"/>
                  <a:pt x="3159014" y="1056744"/>
                  <a:pt x="3274828" y="1085697"/>
                </a:cubicBezTo>
                <a:cubicBezTo>
                  <a:pt x="3303182" y="1099874"/>
                  <a:pt x="3332365" y="1112500"/>
                  <a:pt x="3359889" y="1128228"/>
                </a:cubicBezTo>
                <a:cubicBezTo>
                  <a:pt x="3382079" y="1140908"/>
                  <a:pt x="3400329" y="1160378"/>
                  <a:pt x="3423684" y="1170758"/>
                </a:cubicBezTo>
                <a:cubicBezTo>
                  <a:pt x="3464651" y="1188965"/>
                  <a:pt x="3551275" y="1213288"/>
                  <a:pt x="3551275" y="1213288"/>
                </a:cubicBezTo>
                <a:cubicBezTo>
                  <a:pt x="3579628" y="1234553"/>
                  <a:pt x="3606281" y="1258299"/>
                  <a:pt x="3636335" y="1277083"/>
                </a:cubicBezTo>
                <a:cubicBezTo>
                  <a:pt x="3663217" y="1293884"/>
                  <a:pt x="3691714" y="1308483"/>
                  <a:pt x="3721396" y="1319614"/>
                </a:cubicBezTo>
                <a:cubicBezTo>
                  <a:pt x="3798938" y="1348693"/>
                  <a:pt x="3930685" y="1354682"/>
                  <a:pt x="3997842" y="1362144"/>
                </a:cubicBezTo>
                <a:cubicBezTo>
                  <a:pt x="4163234" y="1307014"/>
                  <a:pt x="4007272" y="1353145"/>
                  <a:pt x="4359349" y="1319614"/>
                </a:cubicBezTo>
                <a:cubicBezTo>
                  <a:pt x="4417527" y="1314073"/>
                  <a:pt x="4550247" y="1293154"/>
                  <a:pt x="4614531" y="1277083"/>
                </a:cubicBezTo>
                <a:cubicBezTo>
                  <a:pt x="4636277" y="1271646"/>
                  <a:pt x="4656580" y="1261255"/>
                  <a:pt x="4678326" y="1255818"/>
                </a:cubicBezTo>
                <a:cubicBezTo>
                  <a:pt x="4713390" y="1247052"/>
                  <a:pt x="4750032" y="1244939"/>
                  <a:pt x="4784651" y="1234553"/>
                </a:cubicBezTo>
                <a:cubicBezTo>
                  <a:pt x="4928188" y="1191492"/>
                  <a:pt x="4850375" y="1199758"/>
                  <a:pt x="4976038" y="1149493"/>
                </a:cubicBezTo>
                <a:cubicBezTo>
                  <a:pt x="5017662" y="1132843"/>
                  <a:pt x="5061098" y="1121140"/>
                  <a:pt x="5103628" y="1106963"/>
                </a:cubicBezTo>
                <a:cubicBezTo>
                  <a:pt x="5124893" y="1099874"/>
                  <a:pt x="5147375" y="1095722"/>
                  <a:pt x="5167424" y="1085697"/>
                </a:cubicBezTo>
                <a:cubicBezTo>
                  <a:pt x="5449520" y="944649"/>
                  <a:pt x="5097262" y="1115766"/>
                  <a:pt x="5316279" y="1021902"/>
                </a:cubicBezTo>
                <a:cubicBezTo>
                  <a:pt x="5345416" y="1009415"/>
                  <a:pt x="5372203" y="991859"/>
                  <a:pt x="5401340" y="979372"/>
                </a:cubicBezTo>
                <a:cubicBezTo>
                  <a:pt x="5473766" y="948332"/>
                  <a:pt x="5505104" y="954367"/>
                  <a:pt x="5592726" y="936842"/>
                </a:cubicBezTo>
                <a:cubicBezTo>
                  <a:pt x="5621384" y="931110"/>
                  <a:pt x="5649433" y="922665"/>
                  <a:pt x="5677786" y="915576"/>
                </a:cubicBezTo>
                <a:cubicBezTo>
                  <a:pt x="5789916" y="840824"/>
                  <a:pt x="5689324" y="897554"/>
                  <a:pt x="5826642" y="851781"/>
                </a:cubicBezTo>
                <a:cubicBezTo>
                  <a:pt x="6066872" y="771705"/>
                  <a:pt x="5814190" y="838946"/>
                  <a:pt x="6018028" y="787986"/>
                </a:cubicBezTo>
                <a:cubicBezTo>
                  <a:pt x="6237042" y="623725"/>
                  <a:pt x="5958801" y="820888"/>
                  <a:pt x="6209414" y="681660"/>
                </a:cubicBezTo>
                <a:cubicBezTo>
                  <a:pt x="6240396" y="664448"/>
                  <a:pt x="6265635" y="638465"/>
                  <a:pt x="6294475" y="617865"/>
                </a:cubicBezTo>
                <a:cubicBezTo>
                  <a:pt x="6315272" y="603010"/>
                  <a:pt x="6336080" y="588015"/>
                  <a:pt x="6358270" y="575335"/>
                </a:cubicBezTo>
                <a:cubicBezTo>
                  <a:pt x="6385794" y="559607"/>
                  <a:pt x="6415807" y="548532"/>
                  <a:pt x="6443331" y="532804"/>
                </a:cubicBezTo>
                <a:cubicBezTo>
                  <a:pt x="6532251" y="481992"/>
                  <a:pt x="6493308" y="480510"/>
                  <a:pt x="6613451" y="447744"/>
                </a:cubicBezTo>
                <a:cubicBezTo>
                  <a:pt x="6655049" y="436399"/>
                  <a:pt x="6698512" y="433567"/>
                  <a:pt x="6741042" y="426479"/>
                </a:cubicBezTo>
                <a:cubicBezTo>
                  <a:pt x="6773547" y="413477"/>
                  <a:pt x="6866725" y="373793"/>
                  <a:pt x="6911163" y="362683"/>
                </a:cubicBezTo>
                <a:cubicBezTo>
                  <a:pt x="6997138" y="341189"/>
                  <a:pt x="7129486" y="323461"/>
                  <a:pt x="7208875" y="320153"/>
                </a:cubicBezTo>
                <a:cubicBezTo>
                  <a:pt x="7485172" y="308641"/>
                  <a:pt x="7761768" y="305976"/>
                  <a:pt x="8038214" y="298888"/>
                </a:cubicBezTo>
                <a:cubicBezTo>
                  <a:pt x="8215423" y="305976"/>
                  <a:pt x="8392964" y="307211"/>
                  <a:pt x="8569842" y="320153"/>
                </a:cubicBezTo>
                <a:cubicBezTo>
                  <a:pt x="8814204" y="338033"/>
                  <a:pt x="8934240" y="370560"/>
                  <a:pt x="9165265" y="405214"/>
                </a:cubicBezTo>
                <a:cubicBezTo>
                  <a:pt x="9221781" y="413691"/>
                  <a:pt x="9278679" y="419391"/>
                  <a:pt x="9335386" y="426479"/>
                </a:cubicBezTo>
                <a:cubicBezTo>
                  <a:pt x="9540738" y="494929"/>
                  <a:pt x="9221474" y="385167"/>
                  <a:pt x="9484242" y="490274"/>
                </a:cubicBezTo>
                <a:cubicBezTo>
                  <a:pt x="9519262" y="504282"/>
                  <a:pt x="9679864" y="550718"/>
                  <a:pt x="9718158" y="575335"/>
                </a:cubicBezTo>
                <a:cubicBezTo>
                  <a:pt x="9786142" y="619039"/>
                  <a:pt x="9845484" y="674913"/>
                  <a:pt x="9909544" y="724190"/>
                </a:cubicBezTo>
                <a:cubicBezTo>
                  <a:pt x="9937636" y="745799"/>
                  <a:pt x="9973340" y="759632"/>
                  <a:pt x="9994605" y="787986"/>
                </a:cubicBezTo>
                <a:cubicBezTo>
                  <a:pt x="10015870" y="816339"/>
                  <a:pt x="10033339" y="847985"/>
                  <a:pt x="10058400" y="873046"/>
                </a:cubicBezTo>
                <a:cubicBezTo>
                  <a:pt x="10083461" y="898107"/>
                  <a:pt x="10116788" y="913503"/>
                  <a:pt x="10143461" y="936842"/>
                </a:cubicBezTo>
                <a:cubicBezTo>
                  <a:pt x="10214934" y="999381"/>
                  <a:pt x="10258553" y="1074443"/>
                  <a:pt x="10356112" y="1106963"/>
                </a:cubicBezTo>
                <a:cubicBezTo>
                  <a:pt x="10398642" y="1121140"/>
                  <a:pt x="10440211" y="1138620"/>
                  <a:pt x="10483703" y="1149493"/>
                </a:cubicBezTo>
                <a:cubicBezTo>
                  <a:pt x="10603828" y="1179524"/>
                  <a:pt x="10540105" y="1165026"/>
                  <a:pt x="10675089" y="1192023"/>
                </a:cubicBezTo>
                <a:cubicBezTo>
                  <a:pt x="10830760" y="1147546"/>
                  <a:pt x="10772340" y="1149493"/>
                  <a:pt x="10845210" y="1149493"/>
                </a:cubicBezTo>
              </a:path>
            </a:pathLst>
          </a:cu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428108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5D8888-6CD0-4DA3-F023-0B67DB381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플랫폼 엔지니어링의 성공요인 </a:t>
            </a:r>
            <a:br>
              <a:rPr kumimoji="1" lang="en-US" altLang="ko-KR" dirty="0"/>
            </a:br>
            <a:r>
              <a:rPr kumimoji="1" lang="en-US" altLang="ko-KR" sz="2800" dirty="0"/>
              <a:t>(PaaS / DevOps </a:t>
            </a:r>
            <a:r>
              <a:rPr kumimoji="1" lang="ko-KR" altLang="en-US" sz="2800" dirty="0" err="1"/>
              <a:t>와의</a:t>
            </a:r>
            <a:r>
              <a:rPr kumimoji="1" lang="ko-KR" altLang="en-US" sz="2800" dirty="0"/>
              <a:t> 차이점</a:t>
            </a:r>
            <a:r>
              <a:rPr kumimoji="1" lang="en-US" altLang="ko-KR" sz="2800" dirty="0"/>
              <a:t>)</a:t>
            </a:r>
            <a:endParaRPr kumimoji="1" lang="ko-US" altLang="en-US" sz="28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C2984A-1A35-89A5-F840-E2F8978D0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3000" y="1969785"/>
            <a:ext cx="5188859" cy="4888215"/>
          </a:xfrm>
        </p:spPr>
        <p:txBody>
          <a:bodyPr/>
          <a:lstStyle/>
          <a:p>
            <a:r>
              <a:rPr kumimoji="1" lang="en-US" altLang="ko-US" b="1" u="sng" dirty="0"/>
              <a:t>Thinnest Viable Platform</a:t>
            </a:r>
            <a:r>
              <a:rPr kumimoji="1" lang="en-US" altLang="ko-US" dirty="0"/>
              <a:t> </a:t>
            </a:r>
            <a:br>
              <a:rPr kumimoji="1" lang="en-US" altLang="ko-US" dirty="0"/>
            </a:br>
            <a:r>
              <a:rPr kumimoji="1" lang="ko-KR" altLang="en-US" dirty="0"/>
              <a:t>우</a:t>
            </a:r>
            <a:r>
              <a:rPr kumimoji="1" lang="ko-US" altLang="en-US" dirty="0"/>
              <a:t>리조직에</a:t>
            </a:r>
            <a:r>
              <a:rPr kumimoji="1" lang="ko-KR" altLang="en-US" dirty="0"/>
              <a:t> </a:t>
            </a:r>
            <a:r>
              <a:rPr kumimoji="1" lang="ko-US" altLang="en-US" dirty="0"/>
              <a:t>필요한</a:t>
            </a:r>
            <a:r>
              <a:rPr kumimoji="1" lang="ko-KR" altLang="en-US" dirty="0"/>
              <a:t> 만큼의 </a:t>
            </a:r>
            <a:r>
              <a:rPr kumimoji="1" lang="en-US" altLang="ko-KR" dirty="0"/>
              <a:t>PaaS/DevOps </a:t>
            </a:r>
            <a:r>
              <a:rPr kumimoji="1" lang="ko-KR" altLang="en-US" dirty="0"/>
              <a:t>수준에 맞춘 최소한의 플랫폼을 제공</a:t>
            </a:r>
            <a:endParaRPr kumimoji="1" lang="en-US" altLang="ko-KR" dirty="0"/>
          </a:p>
          <a:p>
            <a:r>
              <a:rPr kumimoji="1" lang="en-US" altLang="ko-KR" b="1" u="sng" dirty="0"/>
              <a:t>Demand-Driven</a:t>
            </a:r>
            <a:br>
              <a:rPr kumimoji="1" lang="en-US" altLang="ko-KR" dirty="0"/>
            </a:br>
            <a:r>
              <a:rPr kumimoji="1" lang="ko-KR" altLang="en-US" dirty="0"/>
              <a:t>고객 요구에 따른 </a:t>
            </a:r>
            <a:r>
              <a:rPr kumimoji="1" lang="en-US" altLang="ko-KR" dirty="0"/>
              <a:t>Value stream (</a:t>
            </a:r>
            <a:r>
              <a:rPr kumimoji="1" lang="ko-KR" altLang="en-US" dirty="0"/>
              <a:t>비즈니스 가치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창출 할 수 있는 도구들로 구성하라</a:t>
            </a:r>
            <a:endParaRPr kumimoji="1" lang="en-US" altLang="ko-KR" dirty="0"/>
          </a:p>
          <a:p>
            <a:r>
              <a:rPr kumimoji="1" lang="en-US" altLang="ko-KR" b="1" u="sng" dirty="0"/>
              <a:t>Platform as a Product</a:t>
            </a:r>
            <a:br>
              <a:rPr kumimoji="1" lang="en-US" altLang="ko-KR" b="1" u="sng" dirty="0"/>
            </a:br>
            <a:r>
              <a:rPr kumimoji="1" lang="ko-KR" altLang="en-US" dirty="0"/>
              <a:t>플랫폼 엔지니어링 팀에 의하여 개발자의 요구사항에 맞추어 지속적으로 지원되고 가꾸어지는</a:t>
            </a:r>
            <a:endParaRPr kumimoji="1" lang="en-US" altLang="ko-KR" dirty="0"/>
          </a:p>
          <a:p>
            <a:r>
              <a:rPr kumimoji="1" lang="en-US" altLang="ko-KR" b="1" u="sng" dirty="0"/>
              <a:t>Paved Roads (Golden Path) </a:t>
            </a:r>
            <a:br>
              <a:rPr kumimoji="1" lang="en-US" altLang="ko-KR" b="1" u="sng" dirty="0"/>
            </a:br>
            <a:r>
              <a:rPr kumimoji="1" lang="ko-KR" altLang="en-US" dirty="0"/>
              <a:t>개발자에게는 </a:t>
            </a:r>
            <a:r>
              <a:rPr kumimoji="1" lang="ko-KR" altLang="en-US" dirty="0" err="1"/>
              <a:t>꽃길만</a:t>
            </a:r>
            <a:r>
              <a:rPr kumimoji="1" lang="ko-KR" altLang="en-US" dirty="0"/>
              <a:t> 걷게 하라</a:t>
            </a:r>
            <a:endParaRPr kumimoji="1" lang="en-US" altLang="ko-KR" dirty="0"/>
          </a:p>
          <a:p>
            <a:endParaRPr kumimoji="1" lang="en-US" altLang="ko-KR" dirty="0"/>
          </a:p>
          <a:p>
            <a:pPr marL="203195" indent="0">
              <a:buNone/>
            </a:pPr>
            <a:r>
              <a:rPr kumimoji="1" lang="en-US" altLang="ko-KR" dirty="0"/>
              <a:t>Source: Gartner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pic>
        <p:nvPicPr>
          <p:cNvPr id="4" name="Picture 4" descr="Platform Engineering Research">
            <a:extLst>
              <a:ext uri="{FF2B5EF4-FFF2-40B4-BE49-F238E27FC236}">
                <a16:creationId xmlns:a16="http://schemas.microsoft.com/office/drawing/2014/main" id="{328A9161-28CF-5623-1046-DAADA6A6F2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2" t="17924" r="23398" b="18833"/>
          <a:stretch/>
        </p:blipFill>
        <p:spPr bwMode="auto">
          <a:xfrm>
            <a:off x="6397170" y="1273560"/>
            <a:ext cx="5232400" cy="531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57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F61FC5-0C90-4679-AEFE-DF9757DB7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US" altLang="en-US" dirty="0"/>
              <a:t>세부요구사항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D20CD05-CE55-EB27-A847-E6E64FC64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0"/>
            <a:ext cx="12192000" cy="679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123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26641-BA3C-F792-E56A-5F8DE130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/>
              <a:t>Introducing </a:t>
            </a:r>
            <a:r>
              <a:rPr kumimoji="1" lang="en-US" altLang="ko-US" dirty="0" err="1"/>
              <a:t>DXez</a:t>
            </a:r>
            <a:endParaRPr kumimoji="1" lang="ko-US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C40B01F-3898-D7A2-6B99-1F2D2CE2AF68}"/>
              </a:ext>
            </a:extLst>
          </p:cNvPr>
          <p:cNvGrpSpPr/>
          <p:nvPr/>
        </p:nvGrpSpPr>
        <p:grpSpPr>
          <a:xfrm rot="174511">
            <a:off x="3053172" y="1958728"/>
            <a:ext cx="2043385" cy="2326511"/>
            <a:chOff x="3073886" y="1833316"/>
            <a:chExt cx="2270073" cy="2326511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80C53C46-75FB-990A-35FA-B4AB8AB89645}"/>
                </a:ext>
              </a:extLst>
            </p:cNvPr>
            <p:cNvSpPr/>
            <p:nvPr/>
          </p:nvSpPr>
          <p:spPr>
            <a:xfrm>
              <a:off x="3073886" y="1833316"/>
              <a:ext cx="2256119" cy="2326511"/>
            </a:xfrm>
            <a:prstGeom prst="roundRect">
              <a:avLst>
                <a:gd name="adj" fmla="val 13095"/>
              </a:avLst>
            </a:prstGeom>
            <a:solidFill>
              <a:srgbClr val="F1A74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42B57E5-F7D8-71D8-52AD-320A264A79DA}"/>
                </a:ext>
              </a:extLst>
            </p:cNvPr>
            <p:cNvSpPr/>
            <p:nvPr/>
          </p:nvSpPr>
          <p:spPr>
            <a:xfrm>
              <a:off x="3324991" y="2012989"/>
              <a:ext cx="288187" cy="180304"/>
            </a:xfrm>
            <a:prstGeom prst="ellipse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D81C4D-A5E2-DF9C-28CB-15465B508D67}"/>
                </a:ext>
              </a:extLst>
            </p:cNvPr>
            <p:cNvSpPr txBox="1"/>
            <p:nvPr/>
          </p:nvSpPr>
          <p:spPr>
            <a:xfrm>
              <a:off x="3114727" y="1910331"/>
              <a:ext cx="222923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US" sz="13800" dirty="0">
                  <a:latin typeface="Arial Rounded MT Bold" panose="020F0704030504030204" pitchFamily="34" charset="0"/>
                  <a:ea typeface="Arial Unicode MS" panose="020B0604020202020204" pitchFamily="34" charset="-128"/>
                  <a:cs typeface="MoolBoran" panose="020F0502020204030204" pitchFamily="34" charset="0"/>
                </a:rPr>
                <a:t>X</a:t>
              </a:r>
              <a:endParaRPr kumimoji="1" lang="ko-US" altLang="en-US" sz="13800" dirty="0">
                <a:latin typeface="Arial Rounded MT Bold" panose="020F0704030504030204" pitchFamily="34" charset="0"/>
                <a:ea typeface="Arial Unicode MS" panose="020B0604020202020204" pitchFamily="34" charset="-128"/>
                <a:cs typeface="MoolBoran" panose="020F0502020204030204" pitchFamily="34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AB7424A-F761-6CE8-A2A6-FC2EF92CF5F2}"/>
              </a:ext>
            </a:extLst>
          </p:cNvPr>
          <p:cNvGrpSpPr/>
          <p:nvPr/>
        </p:nvGrpSpPr>
        <p:grpSpPr>
          <a:xfrm rot="402343">
            <a:off x="1035830" y="2014322"/>
            <a:ext cx="2088647" cy="2326511"/>
            <a:chOff x="796728" y="2006009"/>
            <a:chExt cx="2322820" cy="2326511"/>
          </a:xfrm>
        </p:grpSpPr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841793DF-F2C3-E3B5-E23A-1DE6E712FE28}"/>
                </a:ext>
              </a:extLst>
            </p:cNvPr>
            <p:cNvSpPr/>
            <p:nvPr/>
          </p:nvSpPr>
          <p:spPr>
            <a:xfrm rot="20681099">
              <a:off x="863429" y="2006009"/>
              <a:ext cx="2256119" cy="2326511"/>
            </a:xfrm>
            <a:prstGeom prst="roundRect">
              <a:avLst>
                <a:gd name="adj" fmla="val 13095"/>
              </a:avLst>
            </a:prstGeom>
            <a:solidFill>
              <a:srgbClr val="5099F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1A65751-8DF7-8813-5F43-DB9FF188E04A}"/>
                </a:ext>
              </a:extLst>
            </p:cNvPr>
            <p:cNvSpPr/>
            <p:nvPr/>
          </p:nvSpPr>
          <p:spPr>
            <a:xfrm>
              <a:off x="2252125" y="2079531"/>
              <a:ext cx="288187" cy="180304"/>
            </a:xfrm>
            <a:prstGeom prst="ellipse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0D9583-C028-A2ED-A5A4-0F6C632515AC}"/>
                </a:ext>
              </a:extLst>
            </p:cNvPr>
            <p:cNvSpPr txBox="1"/>
            <p:nvPr/>
          </p:nvSpPr>
          <p:spPr>
            <a:xfrm rot="20602400">
              <a:off x="796728" y="2014816"/>
              <a:ext cx="231841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US" sz="13800" dirty="0">
                  <a:latin typeface="Arial Rounded MT Bold" panose="020F0704030504030204" pitchFamily="34" charset="0"/>
                  <a:ea typeface="Arial Unicode MS" panose="020B0604020202020204" pitchFamily="34" charset="-128"/>
                  <a:cs typeface="MoolBoran" panose="020F0502020204030204" pitchFamily="34" charset="0"/>
                </a:rPr>
                <a:t>D</a:t>
              </a:r>
              <a:endParaRPr kumimoji="1" lang="ko-US" altLang="en-US" sz="13800" dirty="0">
                <a:latin typeface="Arial Rounded MT Bold" panose="020F0704030504030204" pitchFamily="34" charset="0"/>
                <a:ea typeface="Arial Unicode MS" panose="020B0604020202020204" pitchFamily="34" charset="-128"/>
                <a:cs typeface="MoolBoran" panose="020F0502020204030204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DA80976-3606-F64C-96E2-455E63282990}"/>
              </a:ext>
            </a:extLst>
          </p:cNvPr>
          <p:cNvGrpSpPr/>
          <p:nvPr/>
        </p:nvGrpSpPr>
        <p:grpSpPr>
          <a:xfrm>
            <a:off x="1605193" y="4022689"/>
            <a:ext cx="3085996" cy="1667606"/>
            <a:chOff x="1274109" y="3961669"/>
            <a:chExt cx="4051789" cy="1752978"/>
          </a:xfrm>
        </p:grpSpPr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id="{B8DE235A-14E8-F0E3-2279-CEF3C830A030}"/>
                </a:ext>
              </a:extLst>
            </p:cNvPr>
            <p:cNvSpPr/>
            <p:nvPr/>
          </p:nvSpPr>
          <p:spPr>
            <a:xfrm rot="20874166">
              <a:off x="1590643" y="4014171"/>
              <a:ext cx="1807820" cy="1674009"/>
            </a:xfrm>
            <a:prstGeom prst="roundRect">
              <a:avLst>
                <a:gd name="adj" fmla="val 13095"/>
              </a:avLst>
            </a:prstGeom>
            <a:solidFill>
              <a:srgbClr val="BB94C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/>
            </a:p>
          </p:txBody>
        </p:sp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id="{189BFADD-899E-7791-4809-295AA2DD24FD}"/>
                </a:ext>
              </a:extLst>
            </p:cNvPr>
            <p:cNvSpPr/>
            <p:nvPr/>
          </p:nvSpPr>
          <p:spPr>
            <a:xfrm rot="538312">
              <a:off x="3330870" y="4040638"/>
              <a:ext cx="1807820" cy="1674009"/>
            </a:xfrm>
            <a:prstGeom prst="roundRect">
              <a:avLst>
                <a:gd name="adj" fmla="val 13095"/>
              </a:avLst>
            </a:prstGeom>
            <a:solidFill>
              <a:srgbClr val="5DBE8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D3791E8-F0B7-A26C-6A47-83FCABA9865F}"/>
                </a:ext>
              </a:extLst>
            </p:cNvPr>
            <p:cNvSpPr/>
            <p:nvPr/>
          </p:nvSpPr>
          <p:spPr>
            <a:xfrm>
              <a:off x="2708331" y="4066573"/>
              <a:ext cx="288187" cy="180304"/>
            </a:xfrm>
            <a:prstGeom prst="ellipse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ECB5A4B-CC29-7BAD-2200-42445CB0110F}"/>
                </a:ext>
              </a:extLst>
            </p:cNvPr>
            <p:cNvSpPr/>
            <p:nvPr/>
          </p:nvSpPr>
          <p:spPr>
            <a:xfrm>
              <a:off x="3640730" y="4079453"/>
              <a:ext cx="288187" cy="180304"/>
            </a:xfrm>
            <a:prstGeom prst="ellipse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/>
            </a:p>
          </p:txBody>
        </p:sp>
        <p:sp>
          <p:nvSpPr>
            <p:cNvPr id="17" name="막힌 원호[B] 16">
              <a:extLst>
                <a:ext uri="{FF2B5EF4-FFF2-40B4-BE49-F238E27FC236}">
                  <a16:creationId xmlns:a16="http://schemas.microsoft.com/office/drawing/2014/main" id="{2C3CF3DD-8FE3-FF04-2F79-209A969FE553}"/>
                </a:ext>
              </a:extLst>
            </p:cNvPr>
            <p:cNvSpPr/>
            <p:nvPr/>
          </p:nvSpPr>
          <p:spPr>
            <a:xfrm>
              <a:off x="2812022" y="3961669"/>
              <a:ext cx="1003158" cy="436633"/>
            </a:xfrm>
            <a:prstGeom prst="blockArc">
              <a:avLst>
                <a:gd name="adj1" fmla="val 10800000"/>
                <a:gd name="adj2" fmla="val 110862"/>
                <a:gd name="adj3" fmla="val 14369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F1EE89-1468-7BC3-99CE-846C8BCD66C8}"/>
                </a:ext>
              </a:extLst>
            </p:cNvPr>
            <p:cNvSpPr txBox="1"/>
            <p:nvPr/>
          </p:nvSpPr>
          <p:spPr>
            <a:xfrm rot="20965214">
              <a:off x="1274109" y="4096032"/>
              <a:ext cx="2229233" cy="1520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US" sz="8800" dirty="0">
                  <a:latin typeface="Arial Rounded MT Bold" panose="020F0704030504030204" pitchFamily="34" charset="0"/>
                  <a:ea typeface="Arial Unicode MS" panose="020B0604020202020204" pitchFamily="34" charset="-128"/>
                  <a:cs typeface="MoolBoran" panose="020F0502020204030204" pitchFamily="34" charset="0"/>
                </a:rPr>
                <a:t>E</a:t>
              </a:r>
              <a:endParaRPr kumimoji="1" lang="ko-US" altLang="en-US" sz="8800" dirty="0">
                <a:latin typeface="Arial Rounded MT Bold" panose="020F0704030504030204" pitchFamily="34" charset="0"/>
                <a:ea typeface="Arial Unicode MS" panose="020B0604020202020204" pitchFamily="34" charset="-128"/>
                <a:cs typeface="MoolBoran" panose="020F050202020403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28B66F8-EC4C-C082-89EC-6AEA6B2F3767}"/>
                </a:ext>
              </a:extLst>
            </p:cNvPr>
            <p:cNvSpPr txBox="1"/>
            <p:nvPr/>
          </p:nvSpPr>
          <p:spPr>
            <a:xfrm rot="802621">
              <a:off x="3096665" y="4033574"/>
              <a:ext cx="2229233" cy="1520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US" sz="8800" dirty="0">
                  <a:latin typeface="Arial Rounded MT Bold" panose="020F0704030504030204" pitchFamily="34" charset="0"/>
                  <a:ea typeface="Arial Unicode MS" panose="020B0604020202020204" pitchFamily="34" charset="-128"/>
                  <a:cs typeface="MoolBoran" panose="020F0502020204030204" pitchFamily="34" charset="0"/>
                </a:rPr>
                <a:t>Z</a:t>
              </a:r>
              <a:endParaRPr kumimoji="1" lang="ko-US" altLang="en-US" sz="8800" dirty="0">
                <a:latin typeface="Arial Rounded MT Bold" panose="020F0704030504030204" pitchFamily="34" charset="0"/>
                <a:ea typeface="Arial Unicode MS" panose="020B0604020202020204" pitchFamily="34" charset="-128"/>
                <a:cs typeface="MoolBoran" panose="020F0502020204030204" pitchFamily="34" charset="0"/>
              </a:endParaRPr>
            </a:p>
          </p:txBody>
        </p:sp>
      </p:grpSp>
      <p:sp>
        <p:nvSpPr>
          <p:cNvPr id="20" name="막힌 원호[B] 19">
            <a:extLst>
              <a:ext uri="{FF2B5EF4-FFF2-40B4-BE49-F238E27FC236}">
                <a16:creationId xmlns:a16="http://schemas.microsoft.com/office/drawing/2014/main" id="{8BC951B7-AEB8-9C6F-1FB3-2173D351AE5B}"/>
              </a:ext>
            </a:extLst>
          </p:cNvPr>
          <p:cNvSpPr/>
          <p:nvPr/>
        </p:nvSpPr>
        <p:spPr>
          <a:xfrm rot="21341545">
            <a:off x="2562149" y="1955681"/>
            <a:ext cx="911036" cy="573309"/>
          </a:xfrm>
          <a:prstGeom prst="blockArc">
            <a:avLst>
              <a:gd name="adj1" fmla="val 10800000"/>
              <a:gd name="adj2" fmla="val 110862"/>
              <a:gd name="adj3" fmla="val 14369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>
              <a:solidFill>
                <a:schemeClr val="tx1"/>
              </a:solidFill>
            </a:endParaRPr>
          </a:p>
        </p:txBody>
      </p:sp>
      <p:pic>
        <p:nvPicPr>
          <p:cNvPr id="22" name="그림 21" descr="텍스트, 스크린샷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45432573-189C-F3D9-2638-9046D655F4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76" b="6393"/>
          <a:stretch/>
        </p:blipFill>
        <p:spPr>
          <a:xfrm>
            <a:off x="6030807" y="2056431"/>
            <a:ext cx="6161194" cy="31442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97C67E9-EE4F-E95F-0165-BDC6D9C00881}"/>
              </a:ext>
            </a:extLst>
          </p:cNvPr>
          <p:cNvSpPr txBox="1"/>
          <p:nvPr/>
        </p:nvSpPr>
        <p:spPr>
          <a:xfrm>
            <a:off x="928674" y="1143048"/>
            <a:ext cx="5236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sz="2400" dirty="0">
                <a:solidFill>
                  <a:schemeClr val="bg2">
                    <a:lumMod val="50000"/>
                  </a:schemeClr>
                </a:solidFill>
              </a:rPr>
              <a:t>“Developer </a:t>
            </a:r>
            <a:r>
              <a:rPr kumimoji="1" lang="en-US" altLang="ko-US" sz="2400" dirty="0" err="1">
                <a:solidFill>
                  <a:schemeClr val="bg2">
                    <a:lumMod val="50000"/>
                  </a:schemeClr>
                </a:solidFill>
              </a:rPr>
              <a:t>eXperiences</a:t>
            </a:r>
            <a:r>
              <a:rPr kumimoji="1" lang="en-US" altLang="ko-US" sz="2400" dirty="0">
                <a:solidFill>
                  <a:schemeClr val="bg2">
                    <a:lumMod val="50000"/>
                  </a:schemeClr>
                </a:solidFill>
              </a:rPr>
              <a:t> made easy”</a:t>
            </a:r>
            <a:endParaRPr kumimoji="1" lang="ko-US" alt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8269A0-CF1B-3648-E4B9-65A2E682BA8D}"/>
              </a:ext>
            </a:extLst>
          </p:cNvPr>
          <p:cNvSpPr txBox="1"/>
          <p:nvPr/>
        </p:nvSpPr>
        <p:spPr>
          <a:xfrm>
            <a:off x="6025609" y="5787917"/>
            <a:ext cx="6105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US" altLang="en-US" dirty="0">
                <a:hlinkClick r:id="rId3"/>
              </a:rPr>
              <a:t>https://dx-ez.gitbook.io/dxez/</a:t>
            </a:r>
            <a:endParaRPr lang="en-US" altLang="ko-US" dirty="0"/>
          </a:p>
        </p:txBody>
      </p:sp>
    </p:spTree>
    <p:extLst>
      <p:ext uri="{BB962C8B-B14F-4D97-AF65-F5344CB8AC3E}">
        <p14:creationId xmlns:p14="http://schemas.microsoft.com/office/powerpoint/2010/main" val="3475517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9233C-8646-601B-5484-2315256DD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/>
              <a:t>Demo Scenario</a:t>
            </a:r>
            <a:endParaRPr kumimoji="1" lang="ko-US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D4C494-26E2-CB81-B14E-1D528EBD9F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03195" indent="0">
              <a:buNone/>
            </a:pPr>
            <a:r>
              <a:rPr kumimoji="1" lang="en-US" altLang="ko-US" dirty="0">
                <a:solidFill>
                  <a:schemeClr val="bg1"/>
                </a:solidFill>
                <a:highlight>
                  <a:srgbClr val="553CC4"/>
                </a:highlight>
              </a:rPr>
              <a:t> Biz.  </a:t>
            </a:r>
          </a:p>
          <a:p>
            <a:r>
              <a:rPr kumimoji="1" lang="en-US" altLang="ko-US" dirty="0" err="1"/>
              <a:t>msaez</a:t>
            </a:r>
            <a:r>
              <a:rPr kumimoji="1" lang="en-US" altLang="ko-US" dirty="0"/>
              <a:t> </a:t>
            </a:r>
            <a:r>
              <a:rPr kumimoji="1" lang="ko-KR" altLang="en-US" dirty="0"/>
              <a:t>에서 서비스를 모델링한다</a:t>
            </a:r>
            <a:endParaRPr kumimoji="1" lang="en-US" altLang="ko-KR" dirty="0"/>
          </a:p>
          <a:p>
            <a:r>
              <a:rPr kumimoji="1" lang="ko-KR" altLang="en-US" dirty="0"/>
              <a:t>모델에서 코드를 생성하고 생성한 모델을 </a:t>
            </a:r>
            <a:r>
              <a:rPr kumimoji="1" lang="en-US" altLang="ko-US" dirty="0" err="1"/>
              <a:t>gitlab</a:t>
            </a:r>
            <a:r>
              <a:rPr kumimoji="1" lang="en-US" altLang="ko-US" dirty="0"/>
              <a:t> </a:t>
            </a:r>
            <a:r>
              <a:rPr kumimoji="1" lang="ko-KR" altLang="en-US" dirty="0"/>
              <a:t>에 </a:t>
            </a:r>
            <a:r>
              <a:rPr kumimoji="1" lang="ko-KR" altLang="en-US" dirty="0" err="1"/>
              <a:t>푸시한다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203195" indent="0">
              <a:buNone/>
            </a:pPr>
            <a:r>
              <a:rPr kumimoji="1" lang="en-US" altLang="ko-US" dirty="0">
                <a:solidFill>
                  <a:schemeClr val="bg1"/>
                </a:solidFill>
                <a:highlight>
                  <a:srgbClr val="553CC4"/>
                </a:highlight>
              </a:rPr>
              <a:t> Dev.</a:t>
            </a:r>
            <a:endParaRPr kumimoji="1" lang="en-US" altLang="ko-KR" dirty="0"/>
          </a:p>
          <a:p>
            <a:r>
              <a:rPr kumimoji="1" lang="ko-KR" altLang="en-US" dirty="0" err="1"/>
              <a:t>푸시한</a:t>
            </a:r>
            <a:r>
              <a:rPr kumimoji="1" lang="ko-KR" altLang="en-US" dirty="0"/>
              <a:t> 코드를 곧바로 </a:t>
            </a:r>
            <a:r>
              <a:rPr kumimoji="1" lang="en-US" altLang="ko-US" dirty="0" err="1"/>
              <a:t>gitlab</a:t>
            </a:r>
            <a:r>
              <a:rPr kumimoji="1" lang="ko-KR" altLang="en-US" dirty="0"/>
              <a:t>와 연계된 </a:t>
            </a:r>
            <a:r>
              <a:rPr kumimoji="1" lang="en-US" altLang="ko-US" dirty="0" err="1"/>
              <a:t>gitpod</a:t>
            </a:r>
            <a:r>
              <a:rPr kumimoji="1" lang="en-US" altLang="ko-US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통해서 열 수 있다</a:t>
            </a:r>
            <a:endParaRPr kumimoji="1" lang="en-US" altLang="ko-KR" dirty="0"/>
          </a:p>
          <a:p>
            <a:r>
              <a:rPr kumimoji="1" lang="ko-KR" altLang="en-US" dirty="0"/>
              <a:t>코드에 비즈니스를 구현한다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203195" indent="0">
              <a:buNone/>
            </a:pPr>
            <a:r>
              <a:rPr kumimoji="1" lang="en-US" altLang="ko-US" dirty="0">
                <a:solidFill>
                  <a:schemeClr val="bg1"/>
                </a:solidFill>
                <a:highlight>
                  <a:srgbClr val="553CC4"/>
                </a:highlight>
              </a:rPr>
              <a:t> Ops.</a:t>
            </a:r>
            <a:endParaRPr kumimoji="1" lang="en-US" altLang="ko-KR" dirty="0"/>
          </a:p>
          <a:p>
            <a:r>
              <a:rPr kumimoji="1" lang="ko-KR" altLang="en-US" dirty="0"/>
              <a:t>생성한 코드내에는 </a:t>
            </a:r>
            <a:r>
              <a:rPr kumimoji="1" lang="en-US" altLang="ko-US" dirty="0" err="1"/>
              <a:t>gitlab</a:t>
            </a:r>
            <a:r>
              <a:rPr kumimoji="1" lang="en-US" altLang="ko-US" dirty="0"/>
              <a:t> CI </a:t>
            </a:r>
            <a:r>
              <a:rPr kumimoji="1" lang="ko-KR" altLang="en-US" dirty="0"/>
              <a:t>용 </a:t>
            </a:r>
            <a:r>
              <a:rPr kumimoji="1" lang="en-US" altLang="ko-US" dirty="0"/>
              <a:t>build </a:t>
            </a:r>
            <a:r>
              <a:rPr kumimoji="1" lang="en-US" altLang="ko-US" dirty="0" err="1"/>
              <a:t>yaml</a:t>
            </a:r>
            <a:r>
              <a:rPr kumimoji="1" lang="en-US" altLang="ko-US" dirty="0"/>
              <a:t> </a:t>
            </a:r>
            <a:r>
              <a:rPr kumimoji="1" lang="ko-KR" altLang="en-US" dirty="0"/>
              <a:t>을 생성하는 템플릿이 추가된다 이에 의하여 </a:t>
            </a:r>
            <a:r>
              <a:rPr kumimoji="1" lang="en-US" altLang="ko-US" dirty="0" err="1"/>
              <a:t>gitlab</a:t>
            </a:r>
            <a:r>
              <a:rPr kumimoji="1" lang="en-US" altLang="ko-US" dirty="0"/>
              <a:t> </a:t>
            </a:r>
            <a:r>
              <a:rPr kumimoji="1" lang="ko-KR" altLang="en-US" dirty="0" err="1"/>
              <a:t>푸시와</a:t>
            </a:r>
            <a:r>
              <a:rPr kumimoji="1" lang="ko-KR" altLang="en-US" dirty="0"/>
              <a:t> 동시에 빌드가 이루어진다</a:t>
            </a:r>
            <a:r>
              <a:rPr kumimoji="1" lang="en-US" altLang="ko-KR" dirty="0"/>
              <a:t>.</a:t>
            </a:r>
          </a:p>
          <a:p>
            <a:r>
              <a:rPr kumimoji="1" lang="en-US" altLang="ko-US" dirty="0"/>
              <a:t>Kubernetes </a:t>
            </a:r>
            <a:r>
              <a:rPr kumimoji="1" lang="ko-KR" altLang="en-US" dirty="0"/>
              <a:t>모델링한 후 그 내용이 </a:t>
            </a:r>
            <a:r>
              <a:rPr kumimoji="1" lang="en-US" altLang="ko-KR" dirty="0" err="1"/>
              <a:t>gitlab</a:t>
            </a:r>
            <a:r>
              <a:rPr kumimoji="1" lang="en-US" altLang="ko-KR" dirty="0"/>
              <a:t> </a:t>
            </a:r>
            <a:r>
              <a:rPr kumimoji="1" lang="ko-KR" altLang="en-US" dirty="0"/>
              <a:t>에 </a:t>
            </a:r>
            <a:r>
              <a:rPr kumimoji="1" lang="ko-KR" altLang="en-US" dirty="0" err="1"/>
              <a:t>커밋되면</a:t>
            </a:r>
            <a:r>
              <a:rPr kumimoji="1" lang="ko-KR" altLang="en-US" dirty="0"/>
              <a:t> 그 차이가 반영된다 </a:t>
            </a:r>
            <a:r>
              <a:rPr kumimoji="1" lang="en-US" altLang="ko-KR" dirty="0"/>
              <a:t>(</a:t>
            </a:r>
            <a:r>
              <a:rPr kumimoji="1" lang="en-US" altLang="ko-US" dirty="0"/>
              <a:t>Argo CD)</a:t>
            </a:r>
          </a:p>
          <a:p>
            <a:r>
              <a:rPr kumimoji="1" lang="en-US" altLang="ko-KR" dirty="0" err="1"/>
              <a:t>K</a:t>
            </a:r>
            <a:r>
              <a:rPr kumimoji="1" lang="en-US" altLang="ko-US" dirty="0" err="1"/>
              <a:t>ubersphere</a:t>
            </a:r>
            <a:r>
              <a:rPr kumimoji="1" lang="en-US" altLang="ko-US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통하여 </a:t>
            </a:r>
            <a:r>
              <a:rPr kumimoji="1" lang="ko-KR" altLang="en-US" dirty="0" err="1"/>
              <a:t>디플로이된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마이크로서비스의</a:t>
            </a:r>
            <a:r>
              <a:rPr kumimoji="1" lang="ko-KR" altLang="en-US" dirty="0"/>
              <a:t> 상태를 확인</a:t>
            </a:r>
            <a:endParaRPr kumimoji="1" lang="ko-US" altLang="en-US" dirty="0"/>
          </a:p>
        </p:txBody>
      </p:sp>
    </p:spTree>
    <p:extLst>
      <p:ext uri="{BB962C8B-B14F-4D97-AF65-F5344CB8AC3E}">
        <p14:creationId xmlns:p14="http://schemas.microsoft.com/office/powerpoint/2010/main" val="897478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624BE-7292-70CE-17F5-E67A2B35C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 err="1"/>
              <a:t>MSAez</a:t>
            </a:r>
            <a:r>
              <a:rPr kumimoji="1" lang="en-US" altLang="ko-US" dirty="0"/>
              <a:t>: Open Source CNA generator</a:t>
            </a:r>
            <a:endParaRPr kumimoji="1" lang="ko-US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081594-42F1-8DA0-47E5-D610B7646C4C}"/>
              </a:ext>
            </a:extLst>
          </p:cNvPr>
          <p:cNvSpPr txBox="1"/>
          <p:nvPr/>
        </p:nvSpPr>
        <p:spPr>
          <a:xfrm>
            <a:off x="954595" y="1378438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b="1" u="sng" dirty="0"/>
              <a:t>Planning &amp; Design</a:t>
            </a:r>
            <a:endParaRPr kumimoji="1" lang="ko-US" altLang="en-US" b="1" u="sng" dirty="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BE110860-A016-19B1-6A8F-A5018791ED22}"/>
              </a:ext>
            </a:extLst>
          </p:cNvPr>
          <p:cNvSpPr/>
          <p:nvPr/>
        </p:nvSpPr>
        <p:spPr>
          <a:xfrm>
            <a:off x="4542211" y="5248215"/>
            <a:ext cx="3604591" cy="729968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/>
              <a:t>Micro service Frameworks </a:t>
            </a:r>
            <a:endParaRPr kumimoji="1" lang="ko-US" altLang="en-US" dirty="0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5DE49C-2FCF-E409-73B9-D1A51D6D8057}"/>
              </a:ext>
            </a:extLst>
          </p:cNvPr>
          <p:cNvSpPr/>
          <p:nvPr/>
        </p:nvSpPr>
        <p:spPr>
          <a:xfrm>
            <a:off x="4560507" y="4463385"/>
            <a:ext cx="3604591" cy="530511"/>
          </a:xfrm>
          <a:prstGeom prst="roundRect">
            <a:avLst/>
          </a:prstGeom>
          <a:solidFill>
            <a:srgbClr val="553C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/>
              <a:t>Security / </a:t>
            </a:r>
            <a:br>
              <a:rPr kumimoji="1" lang="en-US" altLang="ko-US" dirty="0"/>
            </a:br>
            <a:r>
              <a:rPr kumimoji="1" lang="en-US" altLang="ko-US" dirty="0"/>
              <a:t>Multi-tenancy </a:t>
            </a:r>
            <a:endParaRPr kumimoji="1" lang="ko-US" altLang="en-US" dirty="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BC578CC-7B35-5235-954E-98D5FFE42ECC}"/>
              </a:ext>
            </a:extLst>
          </p:cNvPr>
          <p:cNvSpPr/>
          <p:nvPr/>
        </p:nvSpPr>
        <p:spPr>
          <a:xfrm>
            <a:off x="4542211" y="3692287"/>
            <a:ext cx="3604591" cy="530511"/>
          </a:xfrm>
          <a:prstGeom prst="roundRect">
            <a:avLst/>
          </a:prstGeom>
          <a:solidFill>
            <a:srgbClr val="553C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/>
              <a:t>Istio / Argo CD</a:t>
            </a:r>
            <a:endParaRPr kumimoji="1" lang="ko-US" altLang="en-US" dirty="0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B7CD93E4-6BE0-DF04-9D19-26FBC05305A3}"/>
              </a:ext>
            </a:extLst>
          </p:cNvPr>
          <p:cNvSpPr/>
          <p:nvPr/>
        </p:nvSpPr>
        <p:spPr>
          <a:xfrm>
            <a:off x="4542211" y="2895869"/>
            <a:ext cx="3604591" cy="53051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/>
              <a:t>Test / API</a:t>
            </a:r>
            <a:endParaRPr kumimoji="1" lang="ko-US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C98EA8-2257-F208-D5EE-E574BDF812CC}"/>
              </a:ext>
            </a:extLst>
          </p:cNvPr>
          <p:cNvSpPr txBox="1"/>
          <p:nvPr/>
        </p:nvSpPr>
        <p:spPr>
          <a:xfrm>
            <a:off x="9950568" y="1421988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b="1" u="sng" dirty="0"/>
              <a:t>Code</a:t>
            </a:r>
            <a:endParaRPr kumimoji="1" lang="ko-US" altLang="en-US" b="1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BD0E67-A6C2-3053-801C-40F1773C5E46}"/>
              </a:ext>
            </a:extLst>
          </p:cNvPr>
          <p:cNvSpPr txBox="1"/>
          <p:nvPr/>
        </p:nvSpPr>
        <p:spPr>
          <a:xfrm>
            <a:off x="5423292" y="1428474"/>
            <a:ext cx="1842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b="1" u="sng" dirty="0"/>
              <a:t>Template Stack</a:t>
            </a:r>
            <a:endParaRPr kumimoji="1" lang="ko-US" altLang="en-US" b="1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817BFB-8737-254B-B97E-B02928481029}"/>
              </a:ext>
            </a:extLst>
          </p:cNvPr>
          <p:cNvSpPr txBox="1"/>
          <p:nvPr/>
        </p:nvSpPr>
        <p:spPr>
          <a:xfrm>
            <a:off x="9359701" y="2870710"/>
            <a:ext cx="118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dirty="0" err="1"/>
              <a:t>Api</a:t>
            </a:r>
            <a:r>
              <a:rPr kumimoji="1" lang="en-US" altLang="ko-US" dirty="0"/>
              <a:t> specs</a:t>
            </a:r>
            <a:endParaRPr kumimoji="1" lang="ko-US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6444C5-D6C7-E9A5-F10F-EEDB31E1451A}"/>
              </a:ext>
            </a:extLst>
          </p:cNvPr>
          <p:cNvSpPr txBox="1"/>
          <p:nvPr/>
        </p:nvSpPr>
        <p:spPr>
          <a:xfrm>
            <a:off x="10512134" y="3076221"/>
            <a:ext cx="585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dirty="0"/>
              <a:t>Test</a:t>
            </a:r>
            <a:endParaRPr kumimoji="1" lang="ko-US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E740DA-2EB9-B8DB-6895-F4DC64C7C609}"/>
              </a:ext>
            </a:extLst>
          </p:cNvPr>
          <p:cNvSpPr txBox="1"/>
          <p:nvPr/>
        </p:nvSpPr>
        <p:spPr>
          <a:xfrm>
            <a:off x="9604603" y="3772876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dirty="0"/>
              <a:t>Deploy configs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DCC6E5-F42B-0C93-E09E-50F471E4D944}"/>
              </a:ext>
            </a:extLst>
          </p:cNvPr>
          <p:cNvSpPr txBox="1"/>
          <p:nvPr/>
        </p:nvSpPr>
        <p:spPr>
          <a:xfrm>
            <a:off x="9333122" y="2057024"/>
            <a:ext cx="1980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dirty="0"/>
              <a:t>Micro Front-ends</a:t>
            </a:r>
          </a:p>
          <a:p>
            <a:r>
              <a:rPr kumimoji="1" lang="en-US" altLang="ko-US" dirty="0"/>
              <a:t>(single-spa)</a:t>
            </a:r>
            <a:endParaRPr kumimoji="1" lang="ko-US" altLang="en-US" dirty="0"/>
          </a:p>
        </p:txBody>
      </p:sp>
      <p:sp>
        <p:nvSpPr>
          <p:cNvPr id="15" name="삼각형 14">
            <a:extLst>
              <a:ext uri="{FF2B5EF4-FFF2-40B4-BE49-F238E27FC236}">
                <a16:creationId xmlns:a16="http://schemas.microsoft.com/office/drawing/2014/main" id="{209A4BA9-5A7A-DB55-9DBC-DC3D769D1E33}"/>
              </a:ext>
            </a:extLst>
          </p:cNvPr>
          <p:cNvSpPr/>
          <p:nvPr/>
        </p:nvSpPr>
        <p:spPr>
          <a:xfrm rot="5400000">
            <a:off x="3349026" y="3963939"/>
            <a:ext cx="1404464" cy="301473"/>
          </a:xfrm>
          <a:prstGeom prst="triangle">
            <a:avLst/>
          </a:prstGeom>
          <a:noFill/>
          <a:ln w="38100"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6" name="삼각형 15">
            <a:extLst>
              <a:ext uri="{FF2B5EF4-FFF2-40B4-BE49-F238E27FC236}">
                <a16:creationId xmlns:a16="http://schemas.microsoft.com/office/drawing/2014/main" id="{755025E6-5E91-88BB-6B92-A736D4ABBF8F}"/>
              </a:ext>
            </a:extLst>
          </p:cNvPr>
          <p:cNvSpPr/>
          <p:nvPr/>
        </p:nvSpPr>
        <p:spPr>
          <a:xfrm rot="5400000">
            <a:off x="8155265" y="3921554"/>
            <a:ext cx="1404464" cy="301473"/>
          </a:xfrm>
          <a:prstGeom prst="triangle">
            <a:avLst/>
          </a:prstGeom>
          <a:noFill/>
          <a:ln w="38100"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1C9B41F-1236-419D-245A-673A641FB41B}"/>
              </a:ext>
            </a:extLst>
          </p:cNvPr>
          <p:cNvSpPr/>
          <p:nvPr/>
        </p:nvSpPr>
        <p:spPr>
          <a:xfrm>
            <a:off x="4560507" y="2188152"/>
            <a:ext cx="3604591" cy="53051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/>
              <a:t>Micro-Frontends</a:t>
            </a:r>
            <a:endParaRPr kumimoji="1" lang="ko-US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871C04-62A3-C8F3-7AAC-80CB1CF3CB51}"/>
              </a:ext>
            </a:extLst>
          </p:cNvPr>
          <p:cNvSpPr txBox="1"/>
          <p:nvPr/>
        </p:nvSpPr>
        <p:spPr>
          <a:xfrm>
            <a:off x="9397879" y="5054243"/>
            <a:ext cx="216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dirty="0"/>
              <a:t>Polyglot Back-ends</a:t>
            </a:r>
            <a:endParaRPr kumimoji="1" lang="ko-US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809F5E-E369-785A-EDBD-8167F7ECD3D7}"/>
              </a:ext>
            </a:extLst>
          </p:cNvPr>
          <p:cNvSpPr txBox="1"/>
          <p:nvPr/>
        </p:nvSpPr>
        <p:spPr>
          <a:xfrm>
            <a:off x="663678" y="277428"/>
            <a:ext cx="6105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3195" indent="0">
              <a:buNone/>
            </a:pPr>
            <a:r>
              <a:rPr kumimoji="1" lang="en-US" altLang="ko-US" dirty="0">
                <a:solidFill>
                  <a:schemeClr val="bg1"/>
                </a:solidFill>
                <a:highlight>
                  <a:srgbClr val="553CC4"/>
                </a:highlight>
              </a:rPr>
              <a:t> Biz.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033B3A-36BE-3182-E926-51FF2DC2E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09" y="4183280"/>
            <a:ext cx="3253604" cy="184463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58F941E-1E78-0081-FDCB-DC25CDDDE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09" y="1925523"/>
            <a:ext cx="1903086" cy="112985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AAE45BC-375A-39FD-5BE9-2940B17B9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982" y="2668469"/>
            <a:ext cx="2484226" cy="140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22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91615</TotalTime>
  <Words>1118</Words>
  <Application>Microsoft Macintosh PowerPoint</Application>
  <PresentationFormat>와이드스크린</PresentationFormat>
  <Paragraphs>237</Paragraphs>
  <Slides>21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Calibri</vt:lpstr>
      <vt:lpstr>UberMoveText</vt:lpstr>
      <vt:lpstr>Wingdings</vt:lpstr>
      <vt:lpstr>Arial</vt:lpstr>
      <vt:lpstr>Malgun Gothic</vt:lpstr>
      <vt:lpstr>나눔고딕</vt:lpstr>
      <vt:lpstr>Arial Rounded MT Bold</vt:lpstr>
      <vt:lpstr>Office 테마</vt:lpstr>
      <vt:lpstr>PowerPoint 프레젠테이션</vt:lpstr>
      <vt:lpstr>PowerPoint 프레젠테이션</vt:lpstr>
      <vt:lpstr>플랫폼 엔지니어링이란?</vt:lpstr>
      <vt:lpstr>개발자 경험 (Developer eXperience)</vt:lpstr>
      <vt:lpstr>플랫폼 엔지니어링의 성공요인  (PaaS / DevOps 와의 차이점)</vt:lpstr>
      <vt:lpstr>세부요구사항</vt:lpstr>
      <vt:lpstr>Introducing DXez</vt:lpstr>
      <vt:lpstr>Demo Scenario</vt:lpstr>
      <vt:lpstr>MSAez: Open Source CNA generator</vt:lpstr>
      <vt:lpstr>MSAez Template Marketplace</vt:lpstr>
      <vt:lpstr>Gitpod: Open Source Cloud IDE (CDE)</vt:lpstr>
      <vt:lpstr>Selection of Cloud IDE</vt:lpstr>
      <vt:lpstr>Microcks: Open Source API mgmt. </vt:lpstr>
      <vt:lpstr>Kind: Lightweight K8s Sandbox</vt:lpstr>
      <vt:lpstr>Argo CD: Open Source gitOps</vt:lpstr>
      <vt:lpstr>Kubesphere: Open Source Cluster mgmt. </vt:lpstr>
      <vt:lpstr>Future Directions: </vt:lpstr>
      <vt:lpstr>PowerPoint 프레젠테이션</vt:lpstr>
      <vt:lpstr>DXez: Open Source Agile Dev Portal</vt:lpstr>
      <vt:lpstr>LLM in  Platform  Engineering 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 진영</dc:creator>
  <cp:lastModifiedBy>장 진영</cp:lastModifiedBy>
  <cp:revision>59</cp:revision>
  <dcterms:created xsi:type="dcterms:W3CDTF">2022-07-03T18:21:12Z</dcterms:created>
  <dcterms:modified xsi:type="dcterms:W3CDTF">2023-11-16T06:40:45Z</dcterms:modified>
</cp:coreProperties>
</file>